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315" r:id="rId2"/>
    <p:sldId id="316" r:id="rId3"/>
    <p:sldId id="317" r:id="rId4"/>
    <p:sldId id="318" r:id="rId5"/>
    <p:sldId id="319" r:id="rId6"/>
    <p:sldId id="320" r:id="rId7"/>
    <p:sldId id="321" r:id="rId8"/>
    <p:sldId id="307" r:id="rId9"/>
    <p:sldId id="308" r:id="rId10"/>
    <p:sldId id="309" r:id="rId11"/>
    <p:sldId id="310" r:id="rId12"/>
    <p:sldId id="311" r:id="rId13"/>
    <p:sldId id="312" r:id="rId14"/>
    <p:sldId id="313" r:id="rId15"/>
    <p:sldId id="314" r:id="rId16"/>
    <p:sldId id="304" r:id="rId17"/>
    <p:sldId id="305" r:id="rId18"/>
    <p:sldId id="30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68"/>
  </p:normalViewPr>
  <p:slideViewPr>
    <p:cSldViewPr snapToGrid="0" snapToObjects="1">
      <p:cViewPr varScale="1">
        <p:scale>
          <a:sx n="98" d="100"/>
          <a:sy n="98" d="100"/>
        </p:scale>
        <p:origin x="5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8D5DF-B1D9-5540-9526-6011761FBD6E}" type="datetimeFigureOut">
              <a:rPr lang="en-US" smtClean="0"/>
              <a:t>9/18/18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07FF7-1EBF-5744-87DD-AB63C3E61672}" type="slidenum">
              <a:rPr lang="en-US" smtClean="0"/>
              <a:t>‹#›</a:t>
            </a:fld>
            <a:endParaRPr lang="en-US"/>
          </a:p>
        </p:txBody>
      </p:sp>
    </p:spTree>
    <p:extLst>
      <p:ext uri="{BB962C8B-B14F-4D97-AF65-F5344CB8AC3E}">
        <p14:creationId xmlns:p14="http://schemas.microsoft.com/office/powerpoint/2010/main" val="90881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Ecg</a:t>
            </a:r>
            <a:r>
              <a:rPr lang="en-US" dirty="0" smtClean="0"/>
              <a:t> – sinus </a:t>
            </a:r>
            <a:r>
              <a:rPr lang="en-US" dirty="0" err="1" smtClean="0"/>
              <a:t>tach</a:t>
            </a:r>
            <a:r>
              <a:rPr lang="en-US" dirty="0" smtClean="0"/>
              <a:t>, trop for right ventricular strain/infarction,</a:t>
            </a:r>
            <a:r>
              <a:rPr lang="en-US" baseline="0" dirty="0" smtClean="0"/>
              <a:t> </a:t>
            </a:r>
            <a:r>
              <a:rPr lang="en-US" baseline="0" dirty="0" err="1" smtClean="0"/>
              <a:t>bnp</a:t>
            </a:r>
            <a:r>
              <a:rPr lang="en-US" baseline="0" dirty="0" smtClean="0"/>
              <a:t> also released from myocardial strain and dysfunction</a:t>
            </a:r>
            <a:endParaRPr lang="en-US" dirty="0"/>
          </a:p>
        </p:txBody>
      </p:sp>
      <p:sp>
        <p:nvSpPr>
          <p:cNvPr id="4" name="Slide Number Placeholder 3"/>
          <p:cNvSpPr>
            <a:spLocks noGrp="1"/>
          </p:cNvSpPr>
          <p:nvPr>
            <p:ph type="sldNum" sz="quarter" idx="10"/>
          </p:nvPr>
        </p:nvSpPr>
        <p:spPr/>
        <p:txBody>
          <a:bodyPr/>
          <a:lstStyle/>
          <a:p>
            <a:fld id="{30785C8B-4BDA-413D-8309-627C5701470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72613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842"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35843"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B5E3B7-6527-4E69-8BB0-879DC78AB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7770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AAE399-2713-4A04-BF71-431907E78C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093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609C64-FCCE-4BC2-ADD6-50DCDD4253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02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24E88-ED2C-4BA4-AFC6-2A3F59A20B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732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95AFFC-595E-4AFD-8996-46D0F99234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528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6BF5AC-05FE-45EE-8112-42CB670D2D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19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6EDEF-A687-46F1-8E56-58874D2D35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565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77DE3A-42A9-4CFA-9A1B-1746F0606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9942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9AAC8CE-0EE6-4550-BB77-CC18F7B487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004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F84564-6FA0-409B-B633-1CB39EADA0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920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FF0FCA-28E0-446C-895B-6985DBCEA0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67718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482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482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C876D32C-4AF8-4F08-AE3A-AB2BCFDECC38}"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7728202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2514601"/>
            <a:ext cx="7772400" cy="1362075"/>
          </a:xfrm>
        </p:spPr>
        <p:txBody>
          <a:bodyPr/>
          <a:lstStyle/>
          <a:p>
            <a:r>
              <a:rPr lang="en-US" sz="6000" dirty="0" err="1"/>
              <a:t>Ekg</a:t>
            </a:r>
            <a:r>
              <a:rPr lang="en-US" sz="6000" dirty="0"/>
              <a:t> to </a:t>
            </a:r>
            <a:r>
              <a:rPr lang="en-US" sz="6000" dirty="0" err="1"/>
              <a:t>cath</a:t>
            </a:r>
            <a:r>
              <a:rPr lang="en-US" sz="6000" dirty="0"/>
              <a:t> lab</a:t>
            </a:r>
            <a:endParaRPr lang="en-US" sz="6000"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3764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4000"/>
              <a:t>Treatment in the EC: STEMI/AMI</a:t>
            </a:r>
            <a:br>
              <a:rPr lang="en-US" sz="4000"/>
            </a:br>
            <a:r>
              <a:rPr lang="en-US" sz="4000"/>
              <a:t>Reperfusion Therapy</a:t>
            </a:r>
          </a:p>
        </p:txBody>
      </p:sp>
      <p:sp>
        <p:nvSpPr>
          <p:cNvPr id="61443" name="Rectangle 3"/>
          <p:cNvSpPr>
            <a:spLocks noGrp="1" noChangeArrowheads="1"/>
          </p:cNvSpPr>
          <p:nvPr>
            <p:ph type="body" idx="1"/>
          </p:nvPr>
        </p:nvSpPr>
        <p:spPr>
          <a:xfrm>
            <a:off x="1752600" y="1828800"/>
            <a:ext cx="8686800" cy="5029200"/>
          </a:xfrm>
        </p:spPr>
        <p:txBody>
          <a:bodyPr/>
          <a:lstStyle/>
          <a:p>
            <a:pPr eaLnBrk="1" hangingPunct="1">
              <a:defRPr/>
            </a:pPr>
            <a:r>
              <a:rPr lang="en-US" b="1" dirty="0" smtClean="0">
                <a:ln w="22225">
                  <a:solidFill>
                    <a:schemeClr val="accent2"/>
                  </a:solidFill>
                  <a:prstDash val="solid"/>
                </a:ln>
                <a:solidFill>
                  <a:schemeClr val="accent2">
                    <a:lumMod val="40000"/>
                    <a:lumOff val="60000"/>
                  </a:schemeClr>
                </a:solidFill>
                <a:effectLst/>
              </a:rPr>
              <a:t>PCI</a:t>
            </a:r>
            <a:r>
              <a:rPr lang="en-US" dirty="0" smtClean="0"/>
              <a:t> – the 90 minute rule</a:t>
            </a:r>
          </a:p>
          <a:p>
            <a:pPr lvl="1" eaLnBrk="1" hangingPunct="1">
              <a:defRPr/>
            </a:pPr>
            <a:r>
              <a:rPr lang="en-US" dirty="0" smtClean="0"/>
              <a:t>Most people are eligible</a:t>
            </a:r>
          </a:p>
          <a:p>
            <a:pPr lvl="1" eaLnBrk="1" hangingPunct="1">
              <a:defRPr/>
            </a:pPr>
            <a:r>
              <a:rPr lang="en-US" dirty="0" smtClean="0"/>
              <a:t>Decreased risk of bleeding and stroke</a:t>
            </a:r>
          </a:p>
          <a:p>
            <a:pPr lvl="1" eaLnBrk="1" hangingPunct="1">
              <a:defRPr/>
            </a:pPr>
            <a:r>
              <a:rPr lang="en-US" dirty="0" smtClean="0"/>
              <a:t>Higher initial reperfusion rates</a:t>
            </a:r>
          </a:p>
          <a:p>
            <a:pPr lvl="1" eaLnBrk="1" hangingPunct="1">
              <a:defRPr/>
            </a:pPr>
            <a:r>
              <a:rPr lang="en-US" dirty="0" smtClean="0"/>
              <a:t>Defines coronary vasculature and allows for treatment vs. surgical referral</a:t>
            </a:r>
          </a:p>
          <a:p>
            <a:pPr eaLnBrk="1" hangingPunct="1">
              <a:defRPr/>
            </a:pPr>
            <a:r>
              <a:rPr lang="en-US" b="1" dirty="0" smtClean="0">
                <a:ln w="22225">
                  <a:solidFill>
                    <a:schemeClr val="accent2"/>
                  </a:solidFill>
                  <a:prstDash val="solid"/>
                </a:ln>
                <a:solidFill>
                  <a:schemeClr val="accent2">
                    <a:lumMod val="40000"/>
                    <a:lumOff val="60000"/>
                  </a:schemeClr>
                </a:solidFill>
                <a:effectLst/>
              </a:rPr>
              <a:t>t-PA</a:t>
            </a:r>
            <a:r>
              <a:rPr lang="en-US" dirty="0" smtClean="0"/>
              <a:t> – when PCI cannot be achieved in 90 minutes or is not available at the institution</a:t>
            </a:r>
          </a:p>
          <a:p>
            <a:pPr lvl="1" eaLnBrk="1" hangingPunct="1">
              <a:defRPr/>
            </a:pPr>
            <a:r>
              <a:rPr lang="en-US" dirty="0" smtClean="0"/>
              <a:t>0-12 hours after symptom onset</a:t>
            </a:r>
          </a:p>
        </p:txBody>
      </p:sp>
    </p:spTree>
    <p:extLst>
      <p:ext uri="{BB962C8B-B14F-4D97-AF65-F5344CB8AC3E}">
        <p14:creationId xmlns:p14="http://schemas.microsoft.com/office/powerpoint/2010/main" val="1147672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lstStyle/>
          <a:p>
            <a:pPr eaLnBrk="1" hangingPunct="1">
              <a:defRPr/>
            </a:pPr>
            <a:r>
              <a:rPr lang="en-US" smtClean="0"/>
              <a:t>NTG </a:t>
            </a:r>
            <a:br>
              <a:rPr lang="en-US" smtClean="0"/>
            </a:br>
            <a:r>
              <a:rPr lang="en-US" smtClean="0"/>
              <a:t>When to think twice?</a:t>
            </a:r>
          </a:p>
        </p:txBody>
      </p:sp>
      <p:sp>
        <p:nvSpPr>
          <p:cNvPr id="16388" name="Rectangle 4"/>
          <p:cNvSpPr>
            <a:spLocks noGrp="1" noChangeArrowheads="1"/>
          </p:cNvSpPr>
          <p:nvPr>
            <p:ph type="subTitle" idx="1"/>
          </p:nvPr>
        </p:nvSpPr>
        <p:spPr/>
        <p:txBody>
          <a:bodyPr/>
          <a:lstStyle/>
          <a:p>
            <a:pPr eaLnBrk="1" hangingPunct="1">
              <a:defRPr/>
            </a:pPr>
            <a:endParaRPr lang="en-US" smtClean="0"/>
          </a:p>
        </p:txBody>
      </p:sp>
    </p:spTree>
    <p:extLst>
      <p:ext uri="{BB962C8B-B14F-4D97-AF65-F5344CB8AC3E}">
        <p14:creationId xmlns:p14="http://schemas.microsoft.com/office/powerpoint/2010/main" val="240783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smtClean="0"/>
              <a:t>NTG: be cautious…</a:t>
            </a:r>
          </a:p>
        </p:txBody>
      </p:sp>
      <p:sp>
        <p:nvSpPr>
          <p:cNvPr id="17411" name="Rectangle 3"/>
          <p:cNvSpPr>
            <a:spLocks noGrp="1" noChangeArrowheads="1"/>
          </p:cNvSpPr>
          <p:nvPr>
            <p:ph type="body" idx="1"/>
          </p:nvPr>
        </p:nvSpPr>
        <p:spPr/>
        <p:txBody>
          <a:bodyPr/>
          <a:lstStyle/>
          <a:p>
            <a:pPr eaLnBrk="1" hangingPunct="1">
              <a:defRPr/>
            </a:pPr>
            <a:r>
              <a:rPr lang="en-US" sz="2800" dirty="0"/>
              <a:t>Bradycardia</a:t>
            </a:r>
          </a:p>
          <a:p>
            <a:pPr eaLnBrk="1" hangingPunct="1">
              <a:defRPr/>
            </a:pPr>
            <a:r>
              <a:rPr lang="en-US" sz="2800" dirty="0"/>
              <a:t>Hypotension</a:t>
            </a:r>
          </a:p>
          <a:p>
            <a:pPr eaLnBrk="1" hangingPunct="1">
              <a:defRPr/>
            </a:pPr>
            <a:r>
              <a:rPr lang="en-US" sz="2800" dirty="0"/>
              <a:t>Inferior or posterior wall MI with RV INFARCT</a:t>
            </a:r>
          </a:p>
          <a:p>
            <a:pPr lvl="1" eaLnBrk="1" hangingPunct="1">
              <a:defRPr/>
            </a:pPr>
            <a:r>
              <a:rPr lang="en-US" sz="2400" dirty="0"/>
              <a:t>Decreased preload will cause sudden hypotension and increase infarct size</a:t>
            </a:r>
          </a:p>
          <a:p>
            <a:pPr lvl="1" eaLnBrk="1" hangingPunct="1">
              <a:defRPr/>
            </a:pPr>
            <a:r>
              <a:rPr lang="en-US" sz="2400" dirty="0"/>
              <a:t>These patients need fluids to increase preload and help fill the malfunctioning/weakened ventricle</a:t>
            </a:r>
          </a:p>
          <a:p>
            <a:pPr eaLnBrk="1" hangingPunct="1">
              <a:defRPr/>
            </a:pPr>
            <a:endParaRPr lang="en-US" sz="2800" dirty="0"/>
          </a:p>
        </p:txBody>
      </p:sp>
    </p:spTree>
    <p:extLst>
      <p:ext uri="{BB962C8B-B14F-4D97-AF65-F5344CB8AC3E}">
        <p14:creationId xmlns:p14="http://schemas.microsoft.com/office/powerpoint/2010/main" val="989799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sz="4000"/>
              <a:t>Treatment in the EC: USA/NSTEMI</a:t>
            </a:r>
          </a:p>
        </p:txBody>
      </p:sp>
      <p:sp>
        <p:nvSpPr>
          <p:cNvPr id="18435" name="Rectangle 3"/>
          <p:cNvSpPr>
            <a:spLocks noGrp="1" noChangeArrowheads="1"/>
          </p:cNvSpPr>
          <p:nvPr>
            <p:ph type="body" idx="1"/>
          </p:nvPr>
        </p:nvSpPr>
        <p:spPr>
          <a:xfrm>
            <a:off x="1828800" y="1524000"/>
            <a:ext cx="8382000" cy="4800600"/>
          </a:xfrm>
        </p:spPr>
        <p:txBody>
          <a:bodyPr/>
          <a:lstStyle/>
          <a:p>
            <a:pPr eaLnBrk="1" hangingPunct="1">
              <a:defRPr/>
            </a:pPr>
            <a:r>
              <a:rPr lang="en-US" dirty="0" smtClean="0"/>
              <a:t>Basically the same, but without the </a:t>
            </a:r>
            <a:r>
              <a:rPr lang="en-US" dirty="0" err="1" smtClean="0"/>
              <a:t>cath</a:t>
            </a:r>
            <a:r>
              <a:rPr lang="en-US" dirty="0" smtClean="0"/>
              <a:t> lab or </a:t>
            </a:r>
            <a:r>
              <a:rPr lang="en-US" dirty="0" err="1" smtClean="0"/>
              <a:t>fibrinolytics</a:t>
            </a:r>
            <a:endParaRPr lang="en-US" dirty="0" smtClean="0"/>
          </a:p>
          <a:p>
            <a:pPr eaLnBrk="1" hangingPunct="1">
              <a:defRPr/>
            </a:pPr>
            <a:endParaRPr lang="en-US" dirty="0" smtClean="0"/>
          </a:p>
          <a:p>
            <a:pPr eaLnBrk="1" hangingPunct="1">
              <a:defRPr/>
            </a:pPr>
            <a:r>
              <a:rPr lang="en-US" dirty="0" smtClean="0"/>
              <a:t>IV, O2, monitor</a:t>
            </a:r>
          </a:p>
          <a:p>
            <a:pPr eaLnBrk="1" hangingPunct="1">
              <a:defRPr/>
            </a:pPr>
            <a:r>
              <a:rPr lang="en-US" dirty="0" smtClean="0"/>
              <a:t>ASA, heparin, </a:t>
            </a:r>
            <a:r>
              <a:rPr lang="en-US" dirty="0" err="1" smtClean="0"/>
              <a:t>ntg</a:t>
            </a:r>
            <a:r>
              <a:rPr lang="en-US" dirty="0" smtClean="0"/>
              <a:t>, B blocker, morphine</a:t>
            </a:r>
          </a:p>
          <a:p>
            <a:pPr eaLnBrk="1" hangingPunct="1">
              <a:defRPr/>
            </a:pPr>
            <a:r>
              <a:rPr lang="en-US" dirty="0" smtClean="0"/>
              <a:t>Plavix and G </a:t>
            </a:r>
            <a:r>
              <a:rPr lang="en-US" dirty="0" err="1" smtClean="0"/>
              <a:t>IIb</a:t>
            </a:r>
            <a:r>
              <a:rPr lang="en-US" dirty="0" smtClean="0"/>
              <a:t>/</a:t>
            </a:r>
            <a:r>
              <a:rPr lang="en-US" dirty="0" err="1" smtClean="0"/>
              <a:t>IIIa</a:t>
            </a:r>
            <a:r>
              <a:rPr lang="en-US" dirty="0" smtClean="0"/>
              <a:t> inhibitors potentially after discussion with cardiology</a:t>
            </a:r>
          </a:p>
          <a:p>
            <a:pPr eaLnBrk="1" hangingPunct="1">
              <a:defRPr/>
            </a:pPr>
            <a:r>
              <a:rPr lang="en-US" dirty="0" smtClean="0"/>
              <a:t>Admit to a monitored unit</a:t>
            </a:r>
          </a:p>
        </p:txBody>
      </p:sp>
    </p:spTree>
    <p:extLst>
      <p:ext uri="{BB962C8B-B14F-4D97-AF65-F5344CB8AC3E}">
        <p14:creationId xmlns:p14="http://schemas.microsoft.com/office/powerpoint/2010/main" val="1150959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sz="3600"/>
              <a:t>Chest Pain: low risk, but risky enough</a:t>
            </a:r>
          </a:p>
        </p:txBody>
      </p:sp>
      <p:sp>
        <p:nvSpPr>
          <p:cNvPr id="19459" name="Rectangle 3"/>
          <p:cNvSpPr>
            <a:spLocks noGrp="1" noChangeArrowheads="1"/>
          </p:cNvSpPr>
          <p:nvPr>
            <p:ph type="body" idx="1"/>
          </p:nvPr>
        </p:nvSpPr>
        <p:spPr>
          <a:xfrm>
            <a:off x="1981200" y="1776549"/>
            <a:ext cx="8305800" cy="4953000"/>
          </a:xfrm>
        </p:spPr>
        <p:txBody>
          <a:bodyPr/>
          <a:lstStyle/>
          <a:p>
            <a:pPr eaLnBrk="1" hangingPunct="1">
              <a:defRPr/>
            </a:pPr>
            <a:r>
              <a:rPr lang="en-US" dirty="0" smtClean="0"/>
              <a:t>Patients who are low risk with risk factors (silly isn’t it?), chest pain free, and have a normal </a:t>
            </a:r>
            <a:r>
              <a:rPr lang="en-US" dirty="0" err="1" smtClean="0"/>
              <a:t>ecg</a:t>
            </a:r>
            <a:r>
              <a:rPr lang="en-US" dirty="0" smtClean="0"/>
              <a:t> and enzymes</a:t>
            </a:r>
          </a:p>
          <a:p>
            <a:pPr eaLnBrk="1" hangingPunct="1">
              <a:defRPr/>
            </a:pPr>
            <a:r>
              <a:rPr lang="en-US" dirty="0" smtClean="0"/>
              <a:t>Observation unit for serial cardiac enzymes and </a:t>
            </a:r>
            <a:r>
              <a:rPr lang="en-US" dirty="0" err="1" smtClean="0"/>
              <a:t>ecg</a:t>
            </a:r>
            <a:endParaRPr lang="en-US" dirty="0" smtClean="0"/>
          </a:p>
          <a:p>
            <a:pPr eaLnBrk="1" hangingPunct="1">
              <a:defRPr/>
            </a:pPr>
            <a:r>
              <a:rPr lang="en-US" dirty="0" smtClean="0"/>
              <a:t>Stress test vs. CTA</a:t>
            </a:r>
          </a:p>
          <a:p>
            <a:pPr eaLnBrk="1" hangingPunct="1">
              <a:defRPr/>
            </a:pPr>
            <a:r>
              <a:rPr lang="en-US" dirty="0" smtClean="0"/>
              <a:t>Cardiology consult variable</a:t>
            </a:r>
          </a:p>
        </p:txBody>
      </p:sp>
    </p:spTree>
    <p:extLst>
      <p:ext uri="{BB962C8B-B14F-4D97-AF65-F5344CB8AC3E}">
        <p14:creationId xmlns:p14="http://schemas.microsoft.com/office/powerpoint/2010/main" val="1787074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ctrTitle"/>
          </p:nvPr>
        </p:nvSpPr>
        <p:spPr/>
        <p:txBody>
          <a:bodyPr/>
          <a:lstStyle/>
          <a:p>
            <a:pPr eaLnBrk="1" hangingPunct="1">
              <a:defRPr/>
            </a:pPr>
            <a:r>
              <a:rPr lang="en-US" smtClean="0"/>
              <a:t>Questions about ACS?</a:t>
            </a:r>
          </a:p>
        </p:txBody>
      </p:sp>
      <p:sp>
        <p:nvSpPr>
          <p:cNvPr id="10245" name="Rectangle 5"/>
          <p:cNvSpPr>
            <a:spLocks noGrp="1" noChangeArrowheads="1"/>
          </p:cNvSpPr>
          <p:nvPr>
            <p:ph type="subTitle" idx="1"/>
          </p:nvPr>
        </p:nvSpPr>
        <p:spPr/>
        <p:txBody>
          <a:bodyPr/>
          <a:lstStyle/>
          <a:p>
            <a:pPr eaLnBrk="1" hangingPunct="1">
              <a:defRPr/>
            </a:pPr>
            <a:endParaRPr lang="en-US" smtClean="0"/>
          </a:p>
        </p:txBody>
      </p:sp>
    </p:spTree>
    <p:extLst>
      <p:ext uri="{BB962C8B-B14F-4D97-AF65-F5344CB8AC3E}">
        <p14:creationId xmlns:p14="http://schemas.microsoft.com/office/powerpoint/2010/main" val="651321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6"/>
          <p:cNvSpPr>
            <a:spLocks noGrp="1" noChangeArrowheads="1"/>
          </p:cNvSpPr>
          <p:nvPr>
            <p:ph type="title"/>
          </p:nvPr>
        </p:nvSpPr>
        <p:spPr/>
        <p:txBody>
          <a:bodyPr/>
          <a:lstStyle/>
          <a:p>
            <a:pPr eaLnBrk="1" hangingPunct="1">
              <a:defRPr/>
            </a:pPr>
            <a:r>
              <a:rPr lang="en-US" smtClean="0"/>
              <a:t>Chest Pain: what is it?</a:t>
            </a:r>
          </a:p>
        </p:txBody>
      </p:sp>
      <p:sp>
        <p:nvSpPr>
          <p:cNvPr id="11271" name="Rectangle 7"/>
          <p:cNvSpPr>
            <a:spLocks noGrp="1" noChangeArrowheads="1"/>
          </p:cNvSpPr>
          <p:nvPr>
            <p:ph type="body" idx="1"/>
          </p:nvPr>
        </p:nvSpPr>
        <p:spPr/>
        <p:txBody>
          <a:bodyPr/>
          <a:lstStyle/>
          <a:p>
            <a:pPr eaLnBrk="1" hangingPunct="1">
              <a:buFont typeface="Wingdings" pitchFamily="2" charset="2"/>
              <a:buNone/>
              <a:defRPr/>
            </a:pPr>
            <a:r>
              <a:rPr lang="en-US" smtClean="0"/>
              <a:t>38 y/o female presents with sudden onset of chest pain and shortness of breath shortly after retrieving her bags at the baggage claim from a flight home from Hawaii.  She states that it is worse when she takes a deep breath.  She also complains of this aching pain in her R leg when walking.</a:t>
            </a:r>
          </a:p>
        </p:txBody>
      </p:sp>
    </p:spTree>
    <p:extLst>
      <p:ext uri="{BB962C8B-B14F-4D97-AF65-F5344CB8AC3E}">
        <p14:creationId xmlns:p14="http://schemas.microsoft.com/office/powerpoint/2010/main" val="2046270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smtClean="0"/>
              <a:t>Chest Pain: What is it?</a:t>
            </a:r>
          </a:p>
        </p:txBody>
      </p:sp>
      <p:sp>
        <p:nvSpPr>
          <p:cNvPr id="12291" name="Rectangle 3"/>
          <p:cNvSpPr>
            <a:spLocks noGrp="1" noChangeArrowheads="1"/>
          </p:cNvSpPr>
          <p:nvPr>
            <p:ph type="body" idx="1"/>
          </p:nvPr>
        </p:nvSpPr>
        <p:spPr>
          <a:xfrm>
            <a:off x="1676400" y="1524000"/>
            <a:ext cx="8382000" cy="5029200"/>
          </a:xfrm>
        </p:spPr>
        <p:txBody>
          <a:bodyPr/>
          <a:lstStyle/>
          <a:p>
            <a:pPr eaLnBrk="1" hangingPunct="1">
              <a:buFont typeface="Wingdings" pitchFamily="2" charset="2"/>
              <a:buNone/>
              <a:defRPr/>
            </a:pPr>
            <a:r>
              <a:rPr lang="en-US" sz="2800"/>
              <a:t>80 y/o bedridden patient sent from the NH with mental status changes and hemoptysis.  She is pleasant during the conversation, but has no idea why she is here.  She is actively coughing and appears to have increased work of breathing.</a:t>
            </a:r>
          </a:p>
          <a:p>
            <a:pPr eaLnBrk="1" hangingPunct="1">
              <a:buFont typeface="Wingdings" pitchFamily="2" charset="2"/>
              <a:buNone/>
              <a:defRPr/>
            </a:pPr>
            <a:endParaRPr lang="en-US" sz="2800"/>
          </a:p>
          <a:p>
            <a:pPr eaLnBrk="1" hangingPunct="1">
              <a:buFont typeface="Wingdings" pitchFamily="2" charset="2"/>
              <a:buNone/>
              <a:defRPr/>
            </a:pPr>
            <a:r>
              <a:rPr lang="en-US" sz="2800"/>
              <a:t>Vitals: HR 110 BP 90/60 RR 28 sPO2 88% RA</a:t>
            </a:r>
          </a:p>
          <a:p>
            <a:pPr eaLnBrk="1" hangingPunct="1">
              <a:buFont typeface="Wingdings" pitchFamily="2" charset="2"/>
              <a:buNone/>
              <a:defRPr/>
            </a:pPr>
            <a:r>
              <a:rPr lang="en-US" sz="2800"/>
              <a:t>Lungs: bibasilar rales with R mid lung rhonchi</a:t>
            </a:r>
          </a:p>
          <a:p>
            <a:pPr eaLnBrk="1" hangingPunct="1">
              <a:buFont typeface="Wingdings" pitchFamily="2" charset="2"/>
              <a:buNone/>
              <a:defRPr/>
            </a:pPr>
            <a:endParaRPr lang="en-US" sz="2800"/>
          </a:p>
          <a:p>
            <a:pPr eaLnBrk="1" hangingPunct="1">
              <a:buFont typeface="Wingdings" pitchFamily="2" charset="2"/>
              <a:buNone/>
              <a:defRPr/>
            </a:pPr>
            <a:r>
              <a:rPr lang="en-US" sz="2800"/>
              <a:t>PMHx: positive for almost everything (she is 80)</a:t>
            </a:r>
          </a:p>
        </p:txBody>
      </p:sp>
    </p:spTree>
    <p:extLst>
      <p:ext uri="{BB962C8B-B14F-4D97-AF65-F5344CB8AC3E}">
        <p14:creationId xmlns:p14="http://schemas.microsoft.com/office/powerpoint/2010/main" val="1872128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smtClean="0"/>
              <a:t>Chest Pain: What is it?</a:t>
            </a:r>
          </a:p>
        </p:txBody>
      </p:sp>
      <p:sp>
        <p:nvSpPr>
          <p:cNvPr id="65539" name="Rectangle 3"/>
          <p:cNvSpPr>
            <a:spLocks noGrp="1" noChangeArrowheads="1"/>
          </p:cNvSpPr>
          <p:nvPr>
            <p:ph type="body" idx="1"/>
          </p:nvPr>
        </p:nvSpPr>
        <p:spPr>
          <a:xfrm>
            <a:off x="1676400" y="1447800"/>
            <a:ext cx="8686800" cy="5029200"/>
          </a:xfrm>
        </p:spPr>
        <p:txBody>
          <a:bodyPr/>
          <a:lstStyle/>
          <a:p>
            <a:pPr eaLnBrk="1" hangingPunct="1">
              <a:buFont typeface="Wingdings" pitchFamily="2" charset="2"/>
              <a:buNone/>
              <a:defRPr/>
            </a:pPr>
            <a:r>
              <a:rPr lang="en-US" sz="2800"/>
              <a:t>29 y/o obese white female with history of fibromyalgia and chronic back pain presents with R neck and shoulder pain.  She woke-up with it this morning, it is similar but worse than her usual aches.  It hurts to move, turn, breathe, and live.  She went to work today, but the aching was so bad that she had to come to the ER.  Chart review shows that she was here 3 weeks ago for similar pain in her neck and lower back.</a:t>
            </a:r>
          </a:p>
          <a:p>
            <a:pPr eaLnBrk="1" hangingPunct="1">
              <a:buFont typeface="Wingdings" pitchFamily="2" charset="2"/>
              <a:buNone/>
              <a:defRPr/>
            </a:pPr>
            <a:endParaRPr lang="en-US" sz="2800"/>
          </a:p>
          <a:p>
            <a:pPr eaLnBrk="1" hangingPunct="1">
              <a:buFont typeface="Wingdings" pitchFamily="2" charset="2"/>
              <a:buNone/>
              <a:defRPr/>
            </a:pPr>
            <a:r>
              <a:rPr lang="en-US" sz="2800"/>
              <a:t>Vitals: HR 126 BP 130/90 RR 28 sPO2 90% RA</a:t>
            </a:r>
          </a:p>
        </p:txBody>
      </p:sp>
    </p:spTree>
    <p:extLst>
      <p:ext uri="{BB962C8B-B14F-4D97-AF65-F5344CB8AC3E}">
        <p14:creationId xmlns:p14="http://schemas.microsoft.com/office/powerpoint/2010/main" val="2081459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dirty="0" smtClean="0"/>
              <a:t>Pulmonary Embolism</a:t>
            </a:r>
          </a:p>
        </p:txBody>
      </p:sp>
      <p:sp>
        <p:nvSpPr>
          <p:cNvPr id="13315" name="Rectangle 3"/>
          <p:cNvSpPr>
            <a:spLocks noGrp="1" noChangeArrowheads="1"/>
          </p:cNvSpPr>
          <p:nvPr>
            <p:ph type="body" idx="1"/>
          </p:nvPr>
        </p:nvSpPr>
        <p:spPr/>
        <p:txBody>
          <a:bodyPr/>
          <a:lstStyle/>
          <a:p>
            <a:pPr eaLnBrk="1" hangingPunct="1">
              <a:defRPr/>
            </a:pPr>
            <a:r>
              <a:rPr lang="en-US" dirty="0" smtClean="0"/>
              <a:t>Approximately 1 in every 1000 EC patients has a PE</a:t>
            </a:r>
          </a:p>
          <a:p>
            <a:pPr eaLnBrk="1" hangingPunct="1">
              <a:defRPr/>
            </a:pPr>
            <a:r>
              <a:rPr lang="en-US" dirty="0" smtClean="0"/>
              <a:t>ECPs correctly diagnose about 50%</a:t>
            </a:r>
          </a:p>
          <a:p>
            <a:pPr eaLnBrk="1" hangingPunct="1">
              <a:defRPr/>
            </a:pPr>
            <a:r>
              <a:rPr lang="en-US" dirty="0" smtClean="0"/>
              <a:t>10% of EC patients with PE die within 30 days even when PE is promptly diagnosed and treated</a:t>
            </a:r>
          </a:p>
        </p:txBody>
      </p:sp>
    </p:spTree>
    <p:extLst>
      <p:ext uri="{BB962C8B-B14F-4D97-AF65-F5344CB8AC3E}">
        <p14:creationId xmlns:p14="http://schemas.microsoft.com/office/powerpoint/2010/main" val="1891341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81200" y="152400"/>
            <a:ext cx="8086726" cy="7080456"/>
          </a:xfrm>
          <a:prstGeom prst="rect">
            <a:avLst/>
          </a:prstGeom>
        </p:spPr>
      </p:pic>
    </p:spTree>
    <p:extLst>
      <p:ext uri="{BB962C8B-B14F-4D97-AF65-F5344CB8AC3E}">
        <p14:creationId xmlns:p14="http://schemas.microsoft.com/office/powerpoint/2010/main" val="1456462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381000"/>
            <a:ext cx="8229600" cy="762000"/>
          </a:xfrm>
        </p:spPr>
        <p:txBody>
          <a:bodyPr/>
          <a:lstStyle/>
          <a:p>
            <a:pPr eaLnBrk="1" hangingPunct="1">
              <a:defRPr/>
            </a:pPr>
            <a:r>
              <a:rPr lang="en-US" smtClean="0"/>
              <a:t>PE</a:t>
            </a:r>
          </a:p>
        </p:txBody>
      </p:sp>
      <p:sp>
        <p:nvSpPr>
          <p:cNvPr id="14340" name="Rectangle 4"/>
          <p:cNvSpPr>
            <a:spLocks noGrp="1" noChangeArrowheads="1"/>
          </p:cNvSpPr>
          <p:nvPr>
            <p:ph type="body" sz="half" idx="1"/>
          </p:nvPr>
        </p:nvSpPr>
        <p:spPr>
          <a:xfrm>
            <a:off x="1981200" y="1371600"/>
            <a:ext cx="4038600" cy="5181600"/>
          </a:xfrm>
        </p:spPr>
        <p:txBody>
          <a:bodyPr/>
          <a:lstStyle/>
          <a:p>
            <a:pPr eaLnBrk="1" hangingPunct="1">
              <a:lnSpc>
                <a:spcPct val="90000"/>
              </a:lnSpc>
              <a:buFont typeface="Wingdings" pitchFamily="2" charset="2"/>
              <a:buNone/>
              <a:defRPr/>
            </a:pPr>
            <a:r>
              <a:rPr lang="en-US" b="1" dirty="0" smtClean="0">
                <a:ln w="22225">
                  <a:solidFill>
                    <a:schemeClr val="accent2"/>
                  </a:solidFill>
                  <a:prstDash val="solid"/>
                </a:ln>
                <a:solidFill>
                  <a:srgbClr val="FF0000"/>
                </a:solidFill>
                <a:effectLst/>
              </a:rPr>
              <a:t>RISK FACTORS</a:t>
            </a:r>
          </a:p>
          <a:p>
            <a:pPr eaLnBrk="1" hangingPunct="1">
              <a:lnSpc>
                <a:spcPct val="90000"/>
              </a:lnSpc>
              <a:defRPr/>
            </a:pPr>
            <a:r>
              <a:rPr lang="en-US" dirty="0" smtClean="0"/>
              <a:t>Carcinoma</a:t>
            </a:r>
          </a:p>
          <a:p>
            <a:pPr eaLnBrk="1" hangingPunct="1">
              <a:lnSpc>
                <a:spcPct val="90000"/>
              </a:lnSpc>
              <a:defRPr/>
            </a:pPr>
            <a:r>
              <a:rPr lang="en-US" dirty="0" smtClean="0"/>
              <a:t>Immobility</a:t>
            </a:r>
          </a:p>
          <a:p>
            <a:pPr eaLnBrk="1" hangingPunct="1">
              <a:lnSpc>
                <a:spcPct val="90000"/>
              </a:lnSpc>
              <a:defRPr/>
            </a:pPr>
            <a:r>
              <a:rPr lang="en-US" dirty="0" smtClean="0"/>
              <a:t>Trauma or surgery in the last 4 weeks</a:t>
            </a:r>
          </a:p>
          <a:p>
            <a:pPr eaLnBrk="1" hangingPunct="1">
              <a:lnSpc>
                <a:spcPct val="90000"/>
              </a:lnSpc>
              <a:defRPr/>
            </a:pPr>
            <a:r>
              <a:rPr lang="en-US" dirty="0" smtClean="0"/>
              <a:t>Smoking</a:t>
            </a:r>
          </a:p>
          <a:p>
            <a:pPr eaLnBrk="1" hangingPunct="1">
              <a:lnSpc>
                <a:spcPct val="90000"/>
              </a:lnSpc>
              <a:defRPr/>
            </a:pPr>
            <a:r>
              <a:rPr lang="en-US" dirty="0" smtClean="0"/>
              <a:t>Estrogen/OCP</a:t>
            </a:r>
          </a:p>
          <a:p>
            <a:pPr eaLnBrk="1" hangingPunct="1">
              <a:lnSpc>
                <a:spcPct val="90000"/>
              </a:lnSpc>
              <a:defRPr/>
            </a:pPr>
            <a:r>
              <a:rPr lang="en-US" dirty="0" smtClean="0"/>
              <a:t>Pregnancy/PP</a:t>
            </a:r>
          </a:p>
          <a:p>
            <a:pPr eaLnBrk="1" hangingPunct="1">
              <a:lnSpc>
                <a:spcPct val="90000"/>
              </a:lnSpc>
              <a:defRPr/>
            </a:pPr>
            <a:r>
              <a:rPr lang="en-US" dirty="0" smtClean="0"/>
              <a:t>Thrombophilia</a:t>
            </a:r>
          </a:p>
          <a:p>
            <a:pPr eaLnBrk="1" hangingPunct="1">
              <a:lnSpc>
                <a:spcPct val="90000"/>
              </a:lnSpc>
              <a:defRPr/>
            </a:pPr>
            <a:r>
              <a:rPr lang="en-US" dirty="0" smtClean="0"/>
              <a:t>Connective Tissue </a:t>
            </a:r>
            <a:r>
              <a:rPr lang="en-US" dirty="0" err="1" smtClean="0"/>
              <a:t>Dz</a:t>
            </a:r>
            <a:endParaRPr lang="en-US" dirty="0" smtClean="0"/>
          </a:p>
          <a:p>
            <a:pPr eaLnBrk="1" hangingPunct="1">
              <a:lnSpc>
                <a:spcPct val="90000"/>
              </a:lnSpc>
              <a:defRPr/>
            </a:pPr>
            <a:r>
              <a:rPr lang="en-US" dirty="0" smtClean="0"/>
              <a:t>Prior PE or DVT</a:t>
            </a:r>
          </a:p>
        </p:txBody>
      </p:sp>
      <p:sp>
        <p:nvSpPr>
          <p:cNvPr id="14341" name="Rectangle 5"/>
          <p:cNvSpPr>
            <a:spLocks noGrp="1" noChangeArrowheads="1"/>
          </p:cNvSpPr>
          <p:nvPr>
            <p:ph type="body" sz="half" idx="2"/>
          </p:nvPr>
        </p:nvSpPr>
        <p:spPr>
          <a:xfrm>
            <a:off x="6096000" y="1371600"/>
            <a:ext cx="4191000" cy="5181600"/>
          </a:xfrm>
        </p:spPr>
        <p:txBody>
          <a:bodyPr/>
          <a:lstStyle/>
          <a:p>
            <a:pPr eaLnBrk="1" hangingPunct="1">
              <a:lnSpc>
                <a:spcPct val="90000"/>
              </a:lnSpc>
              <a:buFont typeface="Wingdings" pitchFamily="2" charset="2"/>
              <a:buNone/>
              <a:defRPr/>
            </a:pPr>
            <a:r>
              <a:rPr lang="en-US" b="1" dirty="0" smtClean="0">
                <a:ln w="22225">
                  <a:solidFill>
                    <a:schemeClr val="accent2"/>
                  </a:solidFill>
                  <a:prstDash val="solid"/>
                </a:ln>
                <a:solidFill>
                  <a:srgbClr val="FF0000"/>
                </a:solidFill>
                <a:effectLst/>
              </a:rPr>
              <a:t>Signs and Symptoms</a:t>
            </a:r>
          </a:p>
          <a:p>
            <a:pPr eaLnBrk="1" hangingPunct="1">
              <a:lnSpc>
                <a:spcPct val="90000"/>
              </a:lnSpc>
              <a:defRPr/>
            </a:pPr>
            <a:r>
              <a:rPr lang="en-US" dirty="0" smtClean="0"/>
              <a:t>Chest Pain</a:t>
            </a:r>
          </a:p>
          <a:p>
            <a:pPr eaLnBrk="1" hangingPunct="1">
              <a:lnSpc>
                <a:spcPct val="90000"/>
              </a:lnSpc>
              <a:defRPr/>
            </a:pPr>
            <a:r>
              <a:rPr lang="en-US" dirty="0" smtClean="0"/>
              <a:t>Dyspnea</a:t>
            </a:r>
          </a:p>
          <a:p>
            <a:pPr eaLnBrk="1" hangingPunct="1">
              <a:lnSpc>
                <a:spcPct val="90000"/>
              </a:lnSpc>
              <a:defRPr/>
            </a:pPr>
            <a:r>
              <a:rPr lang="en-US" dirty="0" smtClean="0"/>
              <a:t>Hemoptysis</a:t>
            </a:r>
          </a:p>
          <a:p>
            <a:pPr eaLnBrk="1" hangingPunct="1">
              <a:lnSpc>
                <a:spcPct val="90000"/>
              </a:lnSpc>
              <a:defRPr/>
            </a:pPr>
            <a:r>
              <a:rPr lang="en-US" dirty="0" smtClean="0"/>
              <a:t>Splinting</a:t>
            </a:r>
          </a:p>
          <a:p>
            <a:pPr eaLnBrk="1" hangingPunct="1">
              <a:lnSpc>
                <a:spcPct val="90000"/>
              </a:lnSpc>
              <a:defRPr/>
            </a:pPr>
            <a:r>
              <a:rPr lang="en-US" dirty="0" smtClean="0"/>
              <a:t>Syncope</a:t>
            </a:r>
          </a:p>
          <a:p>
            <a:pPr eaLnBrk="1" hangingPunct="1">
              <a:lnSpc>
                <a:spcPct val="90000"/>
              </a:lnSpc>
              <a:defRPr/>
            </a:pPr>
            <a:r>
              <a:rPr lang="en-US" dirty="0" smtClean="0"/>
              <a:t>HR &gt; 100</a:t>
            </a:r>
          </a:p>
          <a:p>
            <a:pPr eaLnBrk="1" hangingPunct="1">
              <a:lnSpc>
                <a:spcPct val="90000"/>
              </a:lnSpc>
              <a:defRPr/>
            </a:pPr>
            <a:r>
              <a:rPr lang="en-US" dirty="0" smtClean="0"/>
              <a:t>Pulse ox &lt; 95%</a:t>
            </a:r>
          </a:p>
          <a:p>
            <a:pPr eaLnBrk="1" hangingPunct="1">
              <a:lnSpc>
                <a:spcPct val="90000"/>
              </a:lnSpc>
              <a:defRPr/>
            </a:pPr>
            <a:r>
              <a:rPr lang="en-US" dirty="0" smtClean="0"/>
              <a:t>Unilateral arm or leg swelling</a:t>
            </a:r>
          </a:p>
        </p:txBody>
      </p:sp>
    </p:spTree>
    <p:extLst>
      <p:ext uri="{BB962C8B-B14F-4D97-AF65-F5344CB8AC3E}">
        <p14:creationId xmlns:p14="http://schemas.microsoft.com/office/powerpoint/2010/main" val="7179500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mtClean="0"/>
              <a:t>PE - Diagnosis</a:t>
            </a:r>
          </a:p>
        </p:txBody>
      </p:sp>
      <p:sp>
        <p:nvSpPr>
          <p:cNvPr id="7171" name="Rectangle 3"/>
          <p:cNvSpPr>
            <a:spLocks noGrp="1" noChangeArrowheads="1"/>
          </p:cNvSpPr>
          <p:nvPr>
            <p:ph type="body" idx="1"/>
          </p:nvPr>
        </p:nvSpPr>
        <p:spPr>
          <a:xfrm>
            <a:off x="1828800" y="1600200"/>
            <a:ext cx="8382000" cy="4876800"/>
          </a:xfrm>
        </p:spPr>
        <p:txBody>
          <a:bodyPr/>
          <a:lstStyle/>
          <a:p>
            <a:pPr eaLnBrk="1" hangingPunct="1">
              <a:lnSpc>
                <a:spcPct val="90000"/>
              </a:lnSpc>
              <a:defRPr/>
            </a:pPr>
            <a:r>
              <a:rPr lang="en-US" b="1" dirty="0" err="1" smtClean="0">
                <a:ln w="22225">
                  <a:solidFill>
                    <a:schemeClr val="accent2"/>
                  </a:solidFill>
                  <a:prstDash val="solid"/>
                </a:ln>
                <a:solidFill>
                  <a:schemeClr val="accent2">
                    <a:lumMod val="40000"/>
                    <a:lumOff val="60000"/>
                  </a:schemeClr>
                </a:solidFill>
                <a:effectLst/>
              </a:rPr>
              <a:t>Ecg</a:t>
            </a:r>
            <a:endParaRPr lang="en-US" b="1" dirty="0" smtClean="0">
              <a:ln w="22225">
                <a:solidFill>
                  <a:schemeClr val="accent2"/>
                </a:solidFill>
                <a:prstDash val="solid"/>
              </a:ln>
              <a:solidFill>
                <a:schemeClr val="accent2">
                  <a:lumMod val="40000"/>
                  <a:lumOff val="60000"/>
                </a:schemeClr>
              </a:solidFill>
              <a:effectLst/>
            </a:endParaRPr>
          </a:p>
          <a:p>
            <a:pPr lvl="1" eaLnBrk="1" hangingPunct="1">
              <a:lnSpc>
                <a:spcPct val="90000"/>
              </a:lnSpc>
              <a:defRPr/>
            </a:pPr>
            <a:r>
              <a:rPr lang="en-US" dirty="0" smtClean="0"/>
              <a:t>what is the most common abnormality?</a:t>
            </a:r>
          </a:p>
          <a:p>
            <a:pPr eaLnBrk="1" hangingPunct="1">
              <a:lnSpc>
                <a:spcPct val="90000"/>
              </a:lnSpc>
              <a:defRPr/>
            </a:pPr>
            <a:r>
              <a:rPr lang="en-US" b="1" dirty="0" smtClean="0">
                <a:ln w="22225">
                  <a:solidFill>
                    <a:schemeClr val="accent2"/>
                  </a:solidFill>
                  <a:prstDash val="solid"/>
                </a:ln>
                <a:solidFill>
                  <a:schemeClr val="accent2">
                    <a:lumMod val="40000"/>
                    <a:lumOff val="60000"/>
                  </a:schemeClr>
                </a:solidFill>
                <a:effectLst/>
              </a:rPr>
              <a:t>Basic Labs </a:t>
            </a:r>
            <a:r>
              <a:rPr lang="en-US" dirty="0" smtClean="0"/>
              <a:t>– CBC and </a:t>
            </a:r>
            <a:r>
              <a:rPr lang="en-US" dirty="0" err="1" smtClean="0"/>
              <a:t>Chem</a:t>
            </a:r>
            <a:r>
              <a:rPr lang="en-US" dirty="0" smtClean="0"/>
              <a:t> 7</a:t>
            </a:r>
          </a:p>
          <a:p>
            <a:pPr eaLnBrk="1" hangingPunct="1">
              <a:lnSpc>
                <a:spcPct val="90000"/>
              </a:lnSpc>
              <a:defRPr/>
            </a:pPr>
            <a:r>
              <a:rPr lang="en-US" b="1" dirty="0" smtClean="0">
                <a:ln w="22225">
                  <a:solidFill>
                    <a:schemeClr val="accent2"/>
                  </a:solidFill>
                  <a:prstDash val="solid"/>
                </a:ln>
                <a:solidFill>
                  <a:schemeClr val="accent2">
                    <a:lumMod val="40000"/>
                    <a:lumOff val="60000"/>
                  </a:schemeClr>
                </a:solidFill>
                <a:effectLst/>
              </a:rPr>
              <a:t>? Labs</a:t>
            </a:r>
            <a:r>
              <a:rPr lang="en-US" dirty="0" smtClean="0"/>
              <a:t> –troponin, </a:t>
            </a:r>
            <a:r>
              <a:rPr lang="en-US" dirty="0" err="1" smtClean="0"/>
              <a:t>bnp</a:t>
            </a:r>
            <a:r>
              <a:rPr lang="en-US" dirty="0" smtClean="0"/>
              <a:t>, PT/PTT</a:t>
            </a:r>
          </a:p>
          <a:p>
            <a:pPr lvl="1" eaLnBrk="1" hangingPunct="1">
              <a:lnSpc>
                <a:spcPct val="90000"/>
              </a:lnSpc>
              <a:defRPr/>
            </a:pPr>
            <a:r>
              <a:rPr lang="en-US" dirty="0" smtClean="0"/>
              <a:t>Why the troponin?</a:t>
            </a:r>
          </a:p>
          <a:p>
            <a:pPr eaLnBrk="1" hangingPunct="1">
              <a:lnSpc>
                <a:spcPct val="90000"/>
              </a:lnSpc>
              <a:defRPr/>
            </a:pPr>
            <a:r>
              <a:rPr lang="en-US" b="1" dirty="0" smtClean="0">
                <a:ln w="22225">
                  <a:solidFill>
                    <a:schemeClr val="accent2"/>
                  </a:solidFill>
                  <a:prstDash val="solid"/>
                </a:ln>
                <a:solidFill>
                  <a:schemeClr val="accent2">
                    <a:lumMod val="40000"/>
                    <a:lumOff val="60000"/>
                  </a:schemeClr>
                </a:solidFill>
                <a:effectLst/>
              </a:rPr>
              <a:t>D dimer</a:t>
            </a:r>
            <a:r>
              <a:rPr lang="en-US" dirty="0" smtClean="0"/>
              <a:t>- low risk patients only with low pretest probability</a:t>
            </a:r>
          </a:p>
          <a:p>
            <a:pPr marL="457200" lvl="1" indent="0" eaLnBrk="1" hangingPunct="1">
              <a:lnSpc>
                <a:spcPct val="90000"/>
              </a:lnSpc>
              <a:buNone/>
              <a:defRPr/>
            </a:pPr>
            <a:r>
              <a:rPr lang="en-US" b="1" dirty="0" smtClean="0"/>
              <a:t>=</a:t>
            </a:r>
            <a:r>
              <a:rPr lang="en-US" dirty="0" smtClean="0"/>
              <a:t> do NOT order on a patient who is 3 days post op from a knee replacement</a:t>
            </a:r>
          </a:p>
          <a:p>
            <a:pPr eaLnBrk="1" hangingPunct="1">
              <a:lnSpc>
                <a:spcPct val="90000"/>
              </a:lnSpc>
              <a:defRPr/>
            </a:pPr>
            <a:endParaRPr lang="en-US" dirty="0" smtClean="0"/>
          </a:p>
        </p:txBody>
      </p:sp>
    </p:spTree>
    <p:extLst>
      <p:ext uri="{BB962C8B-B14F-4D97-AF65-F5344CB8AC3E}">
        <p14:creationId xmlns:p14="http://schemas.microsoft.com/office/powerpoint/2010/main" val="20230757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 - Diagnosis</a:t>
            </a:r>
            <a:endParaRPr lang="en-US" dirty="0"/>
          </a:p>
        </p:txBody>
      </p:sp>
      <p:sp>
        <p:nvSpPr>
          <p:cNvPr id="3" name="Content Placeholder 2"/>
          <p:cNvSpPr>
            <a:spLocks noGrp="1"/>
          </p:cNvSpPr>
          <p:nvPr>
            <p:ph idx="1"/>
          </p:nvPr>
        </p:nvSpPr>
        <p:spPr/>
        <p:txBody>
          <a:bodyPr/>
          <a:lstStyle/>
          <a:p>
            <a:pPr eaLnBrk="1" hangingPunct="1">
              <a:lnSpc>
                <a:spcPct val="90000"/>
              </a:lnSpc>
              <a:defRPr/>
            </a:pPr>
            <a:r>
              <a:rPr lang="en-US" b="1" dirty="0">
                <a:ln w="22225">
                  <a:solidFill>
                    <a:schemeClr val="accent2"/>
                  </a:solidFill>
                  <a:prstDash val="solid"/>
                </a:ln>
                <a:solidFill>
                  <a:schemeClr val="accent2">
                    <a:lumMod val="40000"/>
                    <a:lumOff val="60000"/>
                  </a:schemeClr>
                </a:solidFill>
                <a:effectLst/>
              </a:rPr>
              <a:t>CXR</a:t>
            </a:r>
            <a:r>
              <a:rPr lang="en-US" dirty="0"/>
              <a:t> </a:t>
            </a:r>
          </a:p>
          <a:p>
            <a:pPr lvl="1" eaLnBrk="1" hangingPunct="1">
              <a:lnSpc>
                <a:spcPct val="90000"/>
              </a:lnSpc>
              <a:defRPr/>
            </a:pPr>
            <a:r>
              <a:rPr lang="en-US" dirty="0"/>
              <a:t>exclude other diagnosis – CHF, </a:t>
            </a:r>
            <a:r>
              <a:rPr lang="en-US" dirty="0" err="1"/>
              <a:t>pna</a:t>
            </a:r>
            <a:r>
              <a:rPr lang="en-US" dirty="0"/>
              <a:t>, </a:t>
            </a:r>
            <a:r>
              <a:rPr lang="en-US" dirty="0" err="1"/>
              <a:t>ptx</a:t>
            </a:r>
            <a:endParaRPr lang="en-US" dirty="0"/>
          </a:p>
          <a:p>
            <a:pPr lvl="1" eaLnBrk="1" hangingPunct="1">
              <a:lnSpc>
                <a:spcPct val="90000"/>
              </a:lnSpc>
              <a:defRPr/>
            </a:pPr>
            <a:r>
              <a:rPr lang="en-US" dirty="0"/>
              <a:t>unilateral basilar atelectasis increases the probability of PE</a:t>
            </a:r>
          </a:p>
          <a:p>
            <a:pPr lvl="1" eaLnBrk="1" hangingPunct="1">
              <a:lnSpc>
                <a:spcPct val="90000"/>
              </a:lnSpc>
              <a:defRPr/>
            </a:pPr>
            <a:r>
              <a:rPr lang="en-US" dirty="0" err="1"/>
              <a:t>Hamptom’s</a:t>
            </a:r>
            <a:r>
              <a:rPr lang="en-US" dirty="0"/>
              <a:t> hump – wedge shaped infarction</a:t>
            </a:r>
          </a:p>
          <a:p>
            <a:pPr lvl="1" eaLnBrk="1" hangingPunct="1">
              <a:lnSpc>
                <a:spcPct val="90000"/>
              </a:lnSpc>
              <a:defRPr/>
            </a:pPr>
            <a:r>
              <a:rPr lang="en-US" dirty="0" err="1"/>
              <a:t>Westermark’s</a:t>
            </a:r>
            <a:r>
              <a:rPr lang="en-US" dirty="0"/>
              <a:t> sign – unilateral lung </a:t>
            </a:r>
            <a:r>
              <a:rPr lang="en-US" dirty="0" err="1"/>
              <a:t>oligemia</a:t>
            </a:r>
            <a:endParaRPr lang="en-US" dirty="0"/>
          </a:p>
          <a:p>
            <a:endParaRPr lang="en-US" dirty="0"/>
          </a:p>
        </p:txBody>
      </p:sp>
    </p:spTree>
    <p:extLst>
      <p:ext uri="{BB962C8B-B14F-4D97-AF65-F5344CB8AC3E}">
        <p14:creationId xmlns:p14="http://schemas.microsoft.com/office/powerpoint/2010/main" val="10522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p:nvPr>
        </p:nvSpPr>
        <p:spPr/>
        <p:txBody>
          <a:bodyPr/>
          <a:lstStyle/>
          <a:p>
            <a:pPr eaLnBrk="1" hangingPunct="1">
              <a:defRPr/>
            </a:pPr>
            <a:r>
              <a:rPr lang="en-US" smtClean="0"/>
              <a:t>PE - CXR</a:t>
            </a:r>
          </a:p>
        </p:txBody>
      </p:sp>
      <p:sp>
        <p:nvSpPr>
          <p:cNvPr id="109575" name="Rectangle 7"/>
          <p:cNvSpPr>
            <a:spLocks noGrp="1" noChangeArrowheads="1"/>
          </p:cNvSpPr>
          <p:nvPr>
            <p:ph type="body" sz="half" idx="1"/>
          </p:nvPr>
        </p:nvSpPr>
        <p:spPr/>
        <p:txBody>
          <a:bodyPr/>
          <a:lstStyle/>
          <a:p>
            <a:pPr marL="0" indent="0" eaLnBrk="1" hangingPunct="1">
              <a:buNone/>
              <a:defRPr/>
            </a:pPr>
            <a:r>
              <a:rPr lang="en-US" b="1" dirty="0" smtClean="0">
                <a:ln w="22225">
                  <a:solidFill>
                    <a:schemeClr val="accent2"/>
                  </a:solidFill>
                  <a:prstDash val="solid"/>
                </a:ln>
                <a:solidFill>
                  <a:srgbClr val="FF0000"/>
                </a:solidFill>
                <a:effectLst/>
              </a:rPr>
              <a:t> Hampton’s Hump</a:t>
            </a:r>
          </a:p>
        </p:txBody>
      </p:sp>
      <p:sp>
        <p:nvSpPr>
          <p:cNvPr id="109576" name="Rectangle 8"/>
          <p:cNvSpPr>
            <a:spLocks noGrp="1" noChangeArrowheads="1"/>
          </p:cNvSpPr>
          <p:nvPr>
            <p:ph type="body" sz="half" idx="2"/>
          </p:nvPr>
        </p:nvSpPr>
        <p:spPr/>
        <p:txBody>
          <a:bodyPr/>
          <a:lstStyle/>
          <a:p>
            <a:pPr marL="0" indent="0" eaLnBrk="1" hangingPunct="1">
              <a:buNone/>
              <a:defRPr/>
            </a:pPr>
            <a:r>
              <a:rPr lang="en-US" b="1" dirty="0" smtClean="0">
                <a:ln w="22225">
                  <a:solidFill>
                    <a:schemeClr val="accent2"/>
                  </a:solidFill>
                  <a:prstDash val="solid"/>
                </a:ln>
                <a:solidFill>
                  <a:srgbClr val="FF0000"/>
                </a:solidFill>
                <a:effectLst/>
              </a:rPr>
              <a:t>   </a:t>
            </a:r>
            <a:r>
              <a:rPr lang="en-US" b="1" dirty="0" err="1" smtClean="0">
                <a:ln w="22225">
                  <a:solidFill>
                    <a:schemeClr val="accent2"/>
                  </a:solidFill>
                  <a:prstDash val="solid"/>
                </a:ln>
                <a:solidFill>
                  <a:srgbClr val="FF0000"/>
                </a:solidFill>
                <a:effectLst/>
              </a:rPr>
              <a:t>Westermark’s</a:t>
            </a:r>
            <a:r>
              <a:rPr lang="en-US" b="1" dirty="0" smtClean="0">
                <a:ln w="22225">
                  <a:solidFill>
                    <a:schemeClr val="accent2"/>
                  </a:solidFill>
                  <a:prstDash val="solid"/>
                </a:ln>
                <a:solidFill>
                  <a:srgbClr val="FF0000"/>
                </a:solidFill>
                <a:effectLst/>
              </a:rPr>
              <a:t> Sign</a:t>
            </a:r>
          </a:p>
        </p:txBody>
      </p:sp>
      <p:pic>
        <p:nvPicPr>
          <p:cNvPr id="39941" name="Picture 5" descr="9263629_156f0cb46d"/>
          <p:cNvPicPr>
            <a:picLocks noChangeAspect="1" noChangeArrowheads="1"/>
          </p:cNvPicPr>
          <p:nvPr/>
        </p:nvPicPr>
        <p:blipFill>
          <a:blip r:embed="rId2"/>
          <a:srcRect/>
          <a:stretch>
            <a:fillRect/>
          </a:stretch>
        </p:blipFill>
        <p:spPr bwMode="auto">
          <a:xfrm>
            <a:off x="2133600" y="2667000"/>
            <a:ext cx="3886200" cy="3606800"/>
          </a:xfrm>
          <a:prstGeom prst="rect">
            <a:avLst/>
          </a:prstGeom>
          <a:noFill/>
          <a:ln w="9525">
            <a:noFill/>
            <a:miter lim="800000"/>
            <a:headEnd/>
            <a:tailEnd/>
          </a:ln>
        </p:spPr>
      </p:pic>
      <p:pic>
        <p:nvPicPr>
          <p:cNvPr id="39942" name="Picture 10" descr="cxreval22"/>
          <p:cNvPicPr>
            <a:picLocks noChangeAspect="1" noChangeArrowheads="1"/>
          </p:cNvPicPr>
          <p:nvPr/>
        </p:nvPicPr>
        <p:blipFill>
          <a:blip r:embed="rId3"/>
          <a:srcRect/>
          <a:stretch>
            <a:fillRect/>
          </a:stretch>
        </p:blipFill>
        <p:spPr bwMode="auto">
          <a:xfrm>
            <a:off x="6553200" y="2560638"/>
            <a:ext cx="3727450" cy="4068762"/>
          </a:xfrm>
          <a:prstGeom prst="rect">
            <a:avLst/>
          </a:prstGeom>
          <a:noFill/>
          <a:ln w="9525">
            <a:noFill/>
            <a:miter lim="800000"/>
            <a:headEnd/>
            <a:tailEnd/>
          </a:ln>
        </p:spPr>
      </p:pic>
    </p:spTree>
    <p:extLst>
      <p:ext uri="{BB962C8B-B14F-4D97-AF65-F5344CB8AC3E}">
        <p14:creationId xmlns:p14="http://schemas.microsoft.com/office/powerpoint/2010/main" val="751393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smtClean="0"/>
              <a:t>PE - Diagnosis</a:t>
            </a:r>
          </a:p>
        </p:txBody>
      </p:sp>
      <p:sp>
        <p:nvSpPr>
          <p:cNvPr id="8195" name="Rectangle 3"/>
          <p:cNvSpPr>
            <a:spLocks noGrp="1" noChangeArrowheads="1"/>
          </p:cNvSpPr>
          <p:nvPr>
            <p:ph type="body" idx="1"/>
          </p:nvPr>
        </p:nvSpPr>
        <p:spPr>
          <a:xfrm>
            <a:off x="1752600" y="1676400"/>
            <a:ext cx="8534400" cy="4724400"/>
          </a:xfrm>
        </p:spPr>
        <p:txBody>
          <a:bodyPr/>
          <a:lstStyle/>
          <a:p>
            <a:pPr eaLnBrk="1" hangingPunct="1">
              <a:lnSpc>
                <a:spcPct val="90000"/>
              </a:lnSpc>
              <a:defRPr/>
            </a:pPr>
            <a:r>
              <a:rPr lang="en-US" b="1" dirty="0" err="1" smtClean="0">
                <a:ln w="22225">
                  <a:solidFill>
                    <a:schemeClr val="accent2"/>
                  </a:solidFill>
                  <a:prstDash val="solid"/>
                </a:ln>
                <a:solidFill>
                  <a:schemeClr val="accent2">
                    <a:lumMod val="40000"/>
                    <a:lumOff val="60000"/>
                  </a:schemeClr>
                </a:solidFill>
                <a:effectLst/>
              </a:rPr>
              <a:t>Ecg</a:t>
            </a:r>
            <a:endParaRPr lang="en-US" b="1" dirty="0" smtClean="0">
              <a:ln w="22225">
                <a:solidFill>
                  <a:schemeClr val="accent2"/>
                </a:solidFill>
                <a:prstDash val="solid"/>
              </a:ln>
              <a:solidFill>
                <a:schemeClr val="accent2">
                  <a:lumMod val="40000"/>
                  <a:lumOff val="60000"/>
                </a:schemeClr>
              </a:solidFill>
              <a:effectLst/>
            </a:endParaRPr>
          </a:p>
          <a:p>
            <a:pPr lvl="1" eaLnBrk="1" hangingPunct="1">
              <a:lnSpc>
                <a:spcPct val="90000"/>
              </a:lnSpc>
              <a:defRPr/>
            </a:pPr>
            <a:r>
              <a:rPr lang="en-US" dirty="0" smtClean="0"/>
              <a:t>Again to exclude other diagnosis</a:t>
            </a:r>
          </a:p>
          <a:p>
            <a:pPr lvl="1" eaLnBrk="1" hangingPunct="1">
              <a:lnSpc>
                <a:spcPct val="90000"/>
              </a:lnSpc>
              <a:defRPr/>
            </a:pPr>
            <a:r>
              <a:rPr lang="en-US" dirty="0" smtClean="0"/>
              <a:t>Most common finding is sinus tachycardia</a:t>
            </a:r>
          </a:p>
          <a:p>
            <a:pPr lvl="1" eaLnBrk="1" hangingPunct="1">
              <a:lnSpc>
                <a:spcPct val="90000"/>
              </a:lnSpc>
              <a:defRPr/>
            </a:pPr>
            <a:r>
              <a:rPr lang="en-US" dirty="0" smtClean="0"/>
              <a:t>T wave inversions v1-v4</a:t>
            </a:r>
          </a:p>
          <a:p>
            <a:pPr lvl="1" eaLnBrk="1" hangingPunct="1">
              <a:lnSpc>
                <a:spcPct val="90000"/>
              </a:lnSpc>
              <a:defRPr/>
            </a:pPr>
            <a:r>
              <a:rPr lang="en-US" dirty="0" err="1" smtClean="0"/>
              <a:t>McGinn</a:t>
            </a:r>
            <a:r>
              <a:rPr lang="en-US" dirty="0" smtClean="0"/>
              <a:t>-White Pattern – s1q3t3</a:t>
            </a:r>
          </a:p>
          <a:p>
            <a:pPr lvl="1" eaLnBrk="1" hangingPunct="1">
              <a:lnSpc>
                <a:spcPct val="90000"/>
              </a:lnSpc>
              <a:defRPr/>
            </a:pPr>
            <a:r>
              <a:rPr lang="en-US" dirty="0" smtClean="0"/>
              <a:t>New incomplete or complete RBBB</a:t>
            </a:r>
          </a:p>
          <a:p>
            <a:pPr eaLnBrk="1" hangingPunct="1">
              <a:lnSpc>
                <a:spcPct val="90000"/>
              </a:lnSpc>
              <a:defRPr/>
            </a:pPr>
            <a:endParaRPr lang="en-US" dirty="0" smtClean="0"/>
          </a:p>
          <a:p>
            <a:pPr eaLnBrk="1" hangingPunct="1">
              <a:lnSpc>
                <a:spcPct val="90000"/>
              </a:lnSpc>
              <a:defRPr/>
            </a:pPr>
            <a:r>
              <a:rPr lang="en-US" b="1" dirty="0" smtClean="0">
                <a:ln w="22225">
                  <a:solidFill>
                    <a:schemeClr val="accent2"/>
                  </a:solidFill>
                  <a:prstDash val="solid"/>
                </a:ln>
                <a:solidFill>
                  <a:schemeClr val="accent2">
                    <a:lumMod val="40000"/>
                    <a:lumOff val="60000"/>
                  </a:schemeClr>
                </a:solidFill>
                <a:effectLst/>
              </a:rPr>
              <a:t>Chest CT</a:t>
            </a:r>
            <a:r>
              <a:rPr lang="en-US" dirty="0" smtClean="0"/>
              <a:t> – moderate to high risk patients or pre-test probability, positive d-dimer</a:t>
            </a:r>
          </a:p>
        </p:txBody>
      </p:sp>
    </p:spTree>
    <p:extLst>
      <p:ext uri="{BB962C8B-B14F-4D97-AF65-F5344CB8AC3E}">
        <p14:creationId xmlns:p14="http://schemas.microsoft.com/office/powerpoint/2010/main" val="1463264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PE - ECG</a:t>
            </a:r>
          </a:p>
        </p:txBody>
      </p:sp>
      <p:sp>
        <p:nvSpPr>
          <p:cNvPr id="68611" name="Rectangle 3"/>
          <p:cNvSpPr>
            <a:spLocks noGrp="1" noChangeArrowheads="1"/>
          </p:cNvSpPr>
          <p:nvPr>
            <p:ph type="body" idx="1"/>
          </p:nvPr>
        </p:nvSpPr>
        <p:spPr/>
        <p:txBody>
          <a:bodyPr/>
          <a:lstStyle/>
          <a:p>
            <a:pPr eaLnBrk="1" hangingPunct="1">
              <a:defRPr/>
            </a:pPr>
            <a:endParaRPr lang="en-US" smtClean="0"/>
          </a:p>
        </p:txBody>
      </p:sp>
      <p:pic>
        <p:nvPicPr>
          <p:cNvPr id="41988" name="Picture 5" descr="ECG_PulmonaryHTN_thumb"/>
          <p:cNvPicPr>
            <a:picLocks noChangeAspect="1" noChangeArrowheads="1"/>
          </p:cNvPicPr>
          <p:nvPr/>
        </p:nvPicPr>
        <p:blipFill>
          <a:blip r:embed="rId2"/>
          <a:srcRect/>
          <a:stretch>
            <a:fillRect/>
          </a:stretch>
        </p:blipFill>
        <p:spPr bwMode="auto">
          <a:xfrm>
            <a:off x="1828800" y="1676400"/>
            <a:ext cx="8534400" cy="4667250"/>
          </a:xfrm>
          <a:prstGeom prst="rect">
            <a:avLst/>
          </a:prstGeom>
          <a:noFill/>
          <a:ln w="9525">
            <a:noFill/>
            <a:miter lim="800000"/>
            <a:headEnd/>
            <a:tailEnd/>
          </a:ln>
        </p:spPr>
      </p:pic>
    </p:spTree>
    <p:extLst>
      <p:ext uri="{BB962C8B-B14F-4D97-AF65-F5344CB8AC3E}">
        <p14:creationId xmlns:p14="http://schemas.microsoft.com/office/powerpoint/2010/main" val="107171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smtClean="0"/>
              <a:t>PE - ECG</a:t>
            </a:r>
          </a:p>
        </p:txBody>
      </p:sp>
      <p:sp>
        <p:nvSpPr>
          <p:cNvPr id="9219" name="Rectangle 3"/>
          <p:cNvSpPr>
            <a:spLocks noGrp="1" noChangeArrowheads="1"/>
          </p:cNvSpPr>
          <p:nvPr>
            <p:ph type="body" idx="1"/>
          </p:nvPr>
        </p:nvSpPr>
        <p:spPr/>
        <p:txBody>
          <a:bodyPr/>
          <a:lstStyle/>
          <a:p>
            <a:pPr eaLnBrk="1" hangingPunct="1">
              <a:defRPr/>
            </a:pPr>
            <a:endParaRPr lang="en-US" smtClean="0"/>
          </a:p>
        </p:txBody>
      </p:sp>
      <p:pic>
        <p:nvPicPr>
          <p:cNvPr id="43012" name="Picture 5" descr="Acute_Pulmonary_embolism"/>
          <p:cNvPicPr>
            <a:picLocks noChangeAspect="1" noChangeArrowheads="1"/>
          </p:cNvPicPr>
          <p:nvPr/>
        </p:nvPicPr>
        <p:blipFill>
          <a:blip r:embed="rId2"/>
          <a:srcRect/>
          <a:stretch>
            <a:fillRect/>
          </a:stretch>
        </p:blipFill>
        <p:spPr bwMode="auto">
          <a:xfrm>
            <a:off x="1752600" y="1828800"/>
            <a:ext cx="8686800" cy="4343400"/>
          </a:xfrm>
          <a:prstGeom prst="rect">
            <a:avLst/>
          </a:prstGeom>
          <a:noFill/>
          <a:ln w="9525">
            <a:noFill/>
            <a:miter lim="800000"/>
            <a:headEnd/>
            <a:tailEnd/>
          </a:ln>
        </p:spPr>
      </p:pic>
    </p:spTree>
    <p:extLst>
      <p:ext uri="{BB962C8B-B14F-4D97-AF65-F5344CB8AC3E}">
        <p14:creationId xmlns:p14="http://schemas.microsoft.com/office/powerpoint/2010/main" val="1639953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smtClean="0"/>
              <a:t>PE - Treatment</a:t>
            </a:r>
          </a:p>
        </p:txBody>
      </p:sp>
      <p:sp>
        <p:nvSpPr>
          <p:cNvPr id="72707" name="Rectangle 3"/>
          <p:cNvSpPr>
            <a:spLocks noGrp="1" noChangeArrowheads="1"/>
          </p:cNvSpPr>
          <p:nvPr>
            <p:ph type="body" idx="1"/>
          </p:nvPr>
        </p:nvSpPr>
        <p:spPr>
          <a:xfrm>
            <a:off x="1905000" y="1600200"/>
            <a:ext cx="8534400" cy="5029200"/>
          </a:xfrm>
        </p:spPr>
        <p:txBody>
          <a:bodyPr/>
          <a:lstStyle/>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Heparin</a:t>
            </a:r>
            <a:r>
              <a:rPr lang="en-US" sz="2800" dirty="0"/>
              <a:t> unfractionated 80 u/kg bolus,18 u/kg/</a:t>
            </a:r>
            <a:r>
              <a:rPr lang="en-US" sz="2800" dirty="0" err="1"/>
              <a:t>hr</a:t>
            </a:r>
            <a:endParaRPr lang="en-US" sz="2800" dirty="0"/>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LMWH</a:t>
            </a:r>
            <a:r>
              <a:rPr lang="en-US" sz="2800" dirty="0"/>
              <a:t> 1 mg/kg SQ q12 hours</a:t>
            </a:r>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Coumadin</a:t>
            </a:r>
            <a:r>
              <a:rPr lang="en-US" sz="2800" dirty="0"/>
              <a:t> – usually started on the floor</a:t>
            </a:r>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IVC filter </a:t>
            </a:r>
            <a:r>
              <a:rPr lang="en-US" sz="2800" dirty="0"/>
              <a:t>– for </a:t>
            </a:r>
            <a:r>
              <a:rPr lang="en-US" sz="2800" dirty="0" err="1"/>
              <a:t>pts</a:t>
            </a:r>
            <a:r>
              <a:rPr lang="en-US" sz="2800" dirty="0"/>
              <a:t> who failed anticoagulation or have contraindications</a:t>
            </a:r>
          </a:p>
          <a:p>
            <a:pPr eaLnBrk="1" hangingPunct="1">
              <a:lnSpc>
                <a:spcPct val="90000"/>
              </a:lnSpc>
              <a:defRPr/>
            </a:pPr>
            <a:r>
              <a:rPr lang="en-US" sz="2800" b="1" dirty="0" err="1">
                <a:ln w="22225">
                  <a:solidFill>
                    <a:schemeClr val="accent2"/>
                  </a:solidFill>
                  <a:prstDash val="solid"/>
                </a:ln>
                <a:solidFill>
                  <a:schemeClr val="accent2">
                    <a:lumMod val="40000"/>
                    <a:lumOff val="60000"/>
                  </a:schemeClr>
                </a:solidFill>
                <a:effectLst/>
              </a:rPr>
              <a:t>Thrombolytics</a:t>
            </a:r>
            <a:r>
              <a:rPr lang="en-US" sz="2800" dirty="0"/>
              <a:t> – consider in high risk </a:t>
            </a:r>
            <a:r>
              <a:rPr lang="en-US" sz="2800" dirty="0" err="1"/>
              <a:t>pts</a:t>
            </a:r>
            <a:r>
              <a:rPr lang="en-US" sz="2800" dirty="0"/>
              <a:t> such as systolic hypotension, persistent hypoxemia, elevated troponin or BNP (cardiac shock)</a:t>
            </a:r>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Surgery</a:t>
            </a:r>
            <a:r>
              <a:rPr lang="en-US" sz="2800" dirty="0"/>
              <a:t> – large clot burden, refractory hypotension, floating emboli in the R heart</a:t>
            </a:r>
          </a:p>
          <a:p>
            <a:pPr eaLnBrk="1" hangingPunct="1">
              <a:lnSpc>
                <a:spcPct val="90000"/>
              </a:lnSpc>
              <a:defRPr/>
            </a:pPr>
            <a:endParaRPr lang="en-US" sz="2800" dirty="0"/>
          </a:p>
        </p:txBody>
      </p:sp>
    </p:spTree>
    <p:extLst>
      <p:ext uri="{BB962C8B-B14F-4D97-AF65-F5344CB8AC3E}">
        <p14:creationId xmlns:p14="http://schemas.microsoft.com/office/powerpoint/2010/main" val="18858025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ctrTitle"/>
          </p:nvPr>
        </p:nvSpPr>
        <p:spPr/>
        <p:txBody>
          <a:bodyPr/>
          <a:lstStyle/>
          <a:p>
            <a:pPr eaLnBrk="1" hangingPunct="1">
              <a:defRPr/>
            </a:pPr>
            <a:r>
              <a:rPr lang="en-US" sz="7200"/>
              <a:t>PE</a:t>
            </a:r>
            <a:br>
              <a:rPr lang="en-US" sz="7200"/>
            </a:br>
            <a:r>
              <a:rPr lang="en-US" sz="7200"/>
              <a:t>Any Questions?</a:t>
            </a:r>
          </a:p>
        </p:txBody>
      </p:sp>
      <p:sp>
        <p:nvSpPr>
          <p:cNvPr id="71685" name="Rectangle 5"/>
          <p:cNvSpPr>
            <a:spLocks noGrp="1" noChangeArrowheads="1"/>
          </p:cNvSpPr>
          <p:nvPr>
            <p:ph type="subTitle" idx="1"/>
          </p:nvPr>
        </p:nvSpPr>
        <p:spPr/>
        <p:txBody>
          <a:bodyPr/>
          <a:lstStyle/>
          <a:p>
            <a:pPr eaLnBrk="1" hangingPunct="1">
              <a:defRPr/>
            </a:pPr>
            <a:endParaRPr lang="en-US" smtClean="0"/>
          </a:p>
        </p:txBody>
      </p:sp>
    </p:spTree>
    <p:extLst>
      <p:ext uri="{BB962C8B-B14F-4D97-AF65-F5344CB8AC3E}">
        <p14:creationId xmlns:p14="http://schemas.microsoft.com/office/powerpoint/2010/main" val="2119946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en-US" smtClean="0"/>
              <a:t>Chest Pain: What is it?</a:t>
            </a:r>
          </a:p>
        </p:txBody>
      </p:sp>
      <p:sp>
        <p:nvSpPr>
          <p:cNvPr id="70659" name="Rectangle 3"/>
          <p:cNvSpPr>
            <a:spLocks noGrp="1" noChangeArrowheads="1"/>
          </p:cNvSpPr>
          <p:nvPr>
            <p:ph type="body" idx="1"/>
          </p:nvPr>
        </p:nvSpPr>
        <p:spPr/>
        <p:txBody>
          <a:bodyPr/>
          <a:lstStyle/>
          <a:p>
            <a:pPr eaLnBrk="1" hangingPunct="1">
              <a:buFont typeface="Wingdings" pitchFamily="2" charset="2"/>
              <a:buNone/>
              <a:defRPr/>
            </a:pPr>
            <a:r>
              <a:rPr lang="en-US" smtClean="0"/>
              <a:t>18 y/o tall, thin healthy male c/o sudden onset L sided CP with shortness of breath.  The pain started while he was inhaling on a marijuana cigarette.  It hurts more to breathe.</a:t>
            </a:r>
          </a:p>
          <a:p>
            <a:pPr eaLnBrk="1" hangingPunct="1">
              <a:buFont typeface="Wingdings" pitchFamily="2" charset="2"/>
              <a:buNone/>
              <a:defRPr/>
            </a:pPr>
            <a:endParaRPr lang="en-US" smtClean="0"/>
          </a:p>
          <a:p>
            <a:pPr eaLnBrk="1" hangingPunct="1">
              <a:buFont typeface="Wingdings" pitchFamily="2" charset="2"/>
              <a:buNone/>
              <a:defRPr/>
            </a:pPr>
            <a:r>
              <a:rPr lang="en-US" smtClean="0"/>
              <a:t>Vitals: HR 110 RR 28 BP 110/70 sPO2 96%</a:t>
            </a:r>
          </a:p>
        </p:txBody>
      </p:sp>
    </p:spTree>
    <p:extLst>
      <p:ext uri="{BB962C8B-B14F-4D97-AF65-F5344CB8AC3E}">
        <p14:creationId xmlns:p14="http://schemas.microsoft.com/office/powerpoint/2010/main" val="1042781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152400"/>
            <a:ext cx="8339138" cy="7245472"/>
          </a:xfrm>
          <a:prstGeom prst="rect">
            <a:avLst/>
          </a:prstGeom>
        </p:spPr>
      </p:pic>
    </p:spTree>
    <p:extLst>
      <p:ext uri="{BB962C8B-B14F-4D97-AF65-F5344CB8AC3E}">
        <p14:creationId xmlns:p14="http://schemas.microsoft.com/office/powerpoint/2010/main" val="17453516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smtClean="0"/>
              <a:t>Chest Pain: What is it?</a:t>
            </a:r>
          </a:p>
        </p:txBody>
      </p:sp>
      <p:sp>
        <p:nvSpPr>
          <p:cNvPr id="69635" name="Rectangle 3"/>
          <p:cNvSpPr>
            <a:spLocks noGrp="1" noChangeArrowheads="1"/>
          </p:cNvSpPr>
          <p:nvPr>
            <p:ph type="body" idx="1"/>
          </p:nvPr>
        </p:nvSpPr>
        <p:spPr/>
        <p:txBody>
          <a:bodyPr/>
          <a:lstStyle/>
          <a:p>
            <a:pPr eaLnBrk="1" hangingPunct="1">
              <a:lnSpc>
                <a:spcPct val="90000"/>
              </a:lnSpc>
              <a:buFont typeface="Wingdings" pitchFamily="2" charset="2"/>
              <a:buNone/>
              <a:defRPr/>
            </a:pPr>
            <a:r>
              <a:rPr lang="en-US" sz="2800"/>
              <a:t>60 y/o male with a history of severe COPD c/o increasing shortness of today that is not relieved with his home inhalers.</a:t>
            </a:r>
          </a:p>
          <a:p>
            <a:pPr eaLnBrk="1" hangingPunct="1">
              <a:lnSpc>
                <a:spcPct val="90000"/>
              </a:lnSpc>
              <a:buFont typeface="Wingdings" pitchFamily="2" charset="2"/>
              <a:buNone/>
              <a:defRPr/>
            </a:pPr>
            <a:endParaRPr lang="en-US" sz="2800"/>
          </a:p>
          <a:p>
            <a:pPr eaLnBrk="1" hangingPunct="1">
              <a:lnSpc>
                <a:spcPct val="90000"/>
              </a:lnSpc>
              <a:buFont typeface="Wingdings" pitchFamily="2" charset="2"/>
              <a:buNone/>
              <a:defRPr/>
            </a:pPr>
            <a:r>
              <a:rPr lang="en-US" sz="2800"/>
              <a:t>Vitals: HR 110 RR 28 BP 110/70 sPO2 90%</a:t>
            </a:r>
          </a:p>
          <a:p>
            <a:pPr eaLnBrk="1" hangingPunct="1">
              <a:lnSpc>
                <a:spcPct val="90000"/>
              </a:lnSpc>
              <a:buFont typeface="Wingdings" pitchFamily="2" charset="2"/>
              <a:buNone/>
              <a:defRPr/>
            </a:pPr>
            <a:endParaRPr lang="en-US" sz="2800"/>
          </a:p>
          <a:p>
            <a:pPr eaLnBrk="1" hangingPunct="1">
              <a:lnSpc>
                <a:spcPct val="90000"/>
              </a:lnSpc>
              <a:buFont typeface="Wingdings" pitchFamily="2" charset="2"/>
              <a:buNone/>
              <a:defRPr/>
            </a:pPr>
            <a:r>
              <a:rPr lang="en-US" sz="2800"/>
              <a:t>Heart: distant, tachycardic and regular</a:t>
            </a:r>
          </a:p>
          <a:p>
            <a:pPr eaLnBrk="1" hangingPunct="1">
              <a:lnSpc>
                <a:spcPct val="90000"/>
              </a:lnSpc>
              <a:buFont typeface="Wingdings" pitchFamily="2" charset="2"/>
              <a:buNone/>
              <a:defRPr/>
            </a:pPr>
            <a:r>
              <a:rPr lang="en-US" sz="2800"/>
              <a:t>Lungs: diffuse wheezing, decreased breath sounds on the right</a:t>
            </a:r>
          </a:p>
        </p:txBody>
      </p:sp>
    </p:spTree>
    <p:extLst>
      <p:ext uri="{BB962C8B-B14F-4D97-AF65-F5344CB8AC3E}">
        <p14:creationId xmlns:p14="http://schemas.microsoft.com/office/powerpoint/2010/main" val="406761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en-US" smtClean="0"/>
              <a:t>Pneumothorax</a:t>
            </a:r>
          </a:p>
        </p:txBody>
      </p:sp>
      <p:sp>
        <p:nvSpPr>
          <p:cNvPr id="94211" name="Rectangle 3"/>
          <p:cNvSpPr>
            <a:spLocks noGrp="1" noChangeArrowheads="1"/>
          </p:cNvSpPr>
          <p:nvPr>
            <p:ph type="body" idx="1"/>
          </p:nvPr>
        </p:nvSpPr>
        <p:spPr>
          <a:xfrm>
            <a:off x="1752600" y="1524000"/>
            <a:ext cx="8610600" cy="4953000"/>
          </a:xfrm>
        </p:spPr>
        <p:txBody>
          <a:bodyPr/>
          <a:lstStyle/>
          <a:p>
            <a:pPr eaLnBrk="1" hangingPunct="1">
              <a:defRPr/>
            </a:pPr>
            <a:r>
              <a:rPr lang="en-US" b="1" dirty="0" smtClean="0">
                <a:ln w="22225">
                  <a:solidFill>
                    <a:schemeClr val="accent2"/>
                  </a:solidFill>
                  <a:prstDash val="solid"/>
                </a:ln>
                <a:solidFill>
                  <a:schemeClr val="accent2">
                    <a:lumMod val="40000"/>
                    <a:lumOff val="60000"/>
                  </a:schemeClr>
                </a:solidFill>
                <a:effectLst/>
              </a:rPr>
              <a:t>Primary Spontaneous </a:t>
            </a:r>
            <a:r>
              <a:rPr lang="en-US" dirty="0" smtClean="0"/>
              <a:t>– occurs in people without clinically apparent lung disease</a:t>
            </a:r>
          </a:p>
          <a:p>
            <a:pPr lvl="1" eaLnBrk="1" hangingPunct="1">
              <a:defRPr/>
            </a:pPr>
            <a:r>
              <a:rPr lang="en-US" dirty="0" smtClean="0"/>
              <a:t>15/100,000 in men, 5/100,000 in women</a:t>
            </a:r>
          </a:p>
          <a:p>
            <a:pPr lvl="1" eaLnBrk="1" hangingPunct="1">
              <a:defRPr/>
            </a:pPr>
            <a:r>
              <a:rPr lang="en-US" dirty="0" smtClean="0"/>
              <a:t>Associated factors = tall, smoking, changes in ambient atmospheric pressure, genetics, MVP, </a:t>
            </a:r>
            <a:r>
              <a:rPr lang="en-US" dirty="0" err="1" smtClean="0"/>
              <a:t>Marfan’s</a:t>
            </a:r>
            <a:r>
              <a:rPr lang="en-US" dirty="0" smtClean="0"/>
              <a:t> syndrome</a:t>
            </a:r>
          </a:p>
          <a:p>
            <a:pPr lvl="1" eaLnBrk="1" hangingPunct="1">
              <a:defRPr/>
            </a:pPr>
            <a:r>
              <a:rPr lang="en-US" dirty="0" smtClean="0"/>
              <a:t>Disruption of the alveolar-pleural barrier is thought to occur when a bleb or bulla ruptures into the pleural space</a:t>
            </a:r>
          </a:p>
          <a:p>
            <a:pPr eaLnBrk="1" hangingPunct="1">
              <a:defRPr/>
            </a:pPr>
            <a:endParaRPr lang="en-US" dirty="0" smtClean="0"/>
          </a:p>
        </p:txBody>
      </p:sp>
    </p:spTree>
    <p:extLst>
      <p:ext uri="{BB962C8B-B14F-4D97-AF65-F5344CB8AC3E}">
        <p14:creationId xmlns:p14="http://schemas.microsoft.com/office/powerpoint/2010/main" val="1002720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defRPr/>
            </a:pPr>
            <a:r>
              <a:rPr lang="en-US" smtClean="0"/>
              <a:t>Pneumothorax</a:t>
            </a:r>
          </a:p>
        </p:txBody>
      </p:sp>
      <p:sp>
        <p:nvSpPr>
          <p:cNvPr id="99331" name="Rectangle 3"/>
          <p:cNvSpPr>
            <a:spLocks noGrp="1" noChangeArrowheads="1"/>
          </p:cNvSpPr>
          <p:nvPr>
            <p:ph type="body" idx="1"/>
          </p:nvPr>
        </p:nvSpPr>
        <p:spPr>
          <a:xfrm>
            <a:off x="1905000" y="1600200"/>
            <a:ext cx="8458200" cy="4953000"/>
          </a:xfrm>
        </p:spPr>
        <p:txBody>
          <a:bodyPr/>
          <a:lstStyle/>
          <a:p>
            <a:pPr eaLnBrk="1" hangingPunct="1">
              <a:defRPr/>
            </a:pPr>
            <a:r>
              <a:rPr lang="en-US" b="1" dirty="0" smtClean="0">
                <a:ln w="22225">
                  <a:solidFill>
                    <a:schemeClr val="accent2"/>
                  </a:solidFill>
                  <a:prstDash val="solid"/>
                </a:ln>
                <a:solidFill>
                  <a:schemeClr val="accent2">
                    <a:lumMod val="40000"/>
                    <a:lumOff val="60000"/>
                  </a:schemeClr>
                </a:solidFill>
                <a:effectLst/>
              </a:rPr>
              <a:t>Secondary Spontaneous </a:t>
            </a:r>
            <a:r>
              <a:rPr lang="en-US" dirty="0" smtClean="0"/>
              <a:t>– occur with known underlying pulmonary disease</a:t>
            </a:r>
          </a:p>
          <a:p>
            <a:pPr lvl="1" eaLnBrk="1" hangingPunct="1">
              <a:defRPr/>
            </a:pPr>
            <a:r>
              <a:rPr lang="en-US" dirty="0" smtClean="0"/>
              <a:t>Three times more common in men</a:t>
            </a:r>
          </a:p>
          <a:p>
            <a:pPr lvl="1" eaLnBrk="1" hangingPunct="1">
              <a:defRPr/>
            </a:pPr>
            <a:r>
              <a:rPr lang="en-US" dirty="0" smtClean="0"/>
              <a:t>Associated with any underlying pulmonary disease including infection, ILD, neoplasms, COPD, asthma, etc…</a:t>
            </a:r>
          </a:p>
          <a:p>
            <a:pPr lvl="1" eaLnBrk="1" hangingPunct="1">
              <a:defRPr/>
            </a:pPr>
            <a:r>
              <a:rPr lang="en-US" dirty="0" smtClean="0"/>
              <a:t>Weakening of the alveolar-pleural barrier occurs secondary to the underlying lung disease either from inflammation or development of bullae</a:t>
            </a:r>
          </a:p>
        </p:txBody>
      </p:sp>
    </p:spTree>
    <p:extLst>
      <p:ext uri="{BB962C8B-B14F-4D97-AF65-F5344CB8AC3E}">
        <p14:creationId xmlns:p14="http://schemas.microsoft.com/office/powerpoint/2010/main" val="14242739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n-US" smtClean="0"/>
              <a:t>Pneumothorax</a:t>
            </a:r>
          </a:p>
        </p:txBody>
      </p:sp>
      <p:sp>
        <p:nvSpPr>
          <p:cNvPr id="111619" name="Rectangle 3"/>
          <p:cNvSpPr>
            <a:spLocks noGrp="1" noChangeArrowheads="1"/>
          </p:cNvSpPr>
          <p:nvPr>
            <p:ph type="body" idx="1"/>
          </p:nvPr>
        </p:nvSpPr>
        <p:spPr/>
        <p:txBody>
          <a:bodyPr/>
          <a:lstStyle/>
          <a:p>
            <a:pPr eaLnBrk="1" hangingPunct="1">
              <a:defRPr/>
            </a:pPr>
            <a:r>
              <a:rPr lang="en-US" b="1" dirty="0" smtClean="0">
                <a:ln w="22225">
                  <a:solidFill>
                    <a:schemeClr val="accent2"/>
                  </a:solidFill>
                  <a:prstDash val="solid"/>
                </a:ln>
                <a:solidFill>
                  <a:schemeClr val="accent2">
                    <a:lumMod val="40000"/>
                    <a:lumOff val="60000"/>
                  </a:schemeClr>
                </a:solidFill>
                <a:effectLst/>
              </a:rPr>
              <a:t>Iatrogenic</a:t>
            </a:r>
          </a:p>
          <a:p>
            <a:pPr lvl="1" eaLnBrk="1" hangingPunct="1">
              <a:defRPr/>
            </a:pPr>
            <a:r>
              <a:rPr lang="en-US" dirty="0" smtClean="0"/>
              <a:t>Complication of intubation or aggressive BVM, central line placement, or any endoscopic procedure involving the trachea or esophagus</a:t>
            </a:r>
          </a:p>
          <a:p>
            <a:pPr lvl="1" eaLnBrk="1" hangingPunct="1">
              <a:defRPr/>
            </a:pPr>
            <a:r>
              <a:rPr lang="en-US" dirty="0" smtClean="0"/>
              <a:t>Consider in any stable patient with acute deterioration, hypoxia, or increased difficulty with ventilation</a:t>
            </a:r>
          </a:p>
        </p:txBody>
      </p:sp>
    </p:spTree>
    <p:extLst>
      <p:ext uri="{BB962C8B-B14F-4D97-AF65-F5344CB8AC3E}">
        <p14:creationId xmlns:p14="http://schemas.microsoft.com/office/powerpoint/2010/main" val="19200019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en-US" smtClean="0"/>
              <a:t> Tension Pneumothorax</a:t>
            </a:r>
          </a:p>
        </p:txBody>
      </p:sp>
      <p:sp>
        <p:nvSpPr>
          <p:cNvPr id="95235" name="Rectangle 3"/>
          <p:cNvSpPr>
            <a:spLocks noGrp="1" noChangeArrowheads="1"/>
          </p:cNvSpPr>
          <p:nvPr>
            <p:ph type="body" idx="1"/>
          </p:nvPr>
        </p:nvSpPr>
        <p:spPr/>
        <p:txBody>
          <a:bodyPr/>
          <a:lstStyle/>
          <a:p>
            <a:pPr eaLnBrk="1" hangingPunct="1">
              <a:lnSpc>
                <a:spcPct val="90000"/>
              </a:lnSpc>
              <a:defRPr/>
            </a:pPr>
            <a:r>
              <a:rPr lang="en-US" dirty="0" smtClean="0"/>
              <a:t>Positive </a:t>
            </a:r>
            <a:r>
              <a:rPr lang="en-US" dirty="0" err="1" smtClean="0"/>
              <a:t>intrapleural</a:t>
            </a:r>
            <a:r>
              <a:rPr lang="en-US" dirty="0" smtClean="0"/>
              <a:t> pressure causes compression of the mediastinum and the contralateral lung</a:t>
            </a:r>
          </a:p>
          <a:p>
            <a:pPr eaLnBrk="1" hangingPunct="1">
              <a:lnSpc>
                <a:spcPct val="90000"/>
              </a:lnSpc>
              <a:defRPr/>
            </a:pPr>
            <a:r>
              <a:rPr lang="en-US" dirty="0" smtClean="0"/>
              <a:t>Pressure exceeding 15 to 20 mm Hg impairs venous return to the heart</a:t>
            </a:r>
          </a:p>
          <a:p>
            <a:pPr eaLnBrk="1" hangingPunct="1">
              <a:lnSpc>
                <a:spcPct val="90000"/>
              </a:lnSpc>
              <a:defRPr/>
            </a:pPr>
            <a:r>
              <a:rPr lang="en-US" dirty="0" smtClean="0"/>
              <a:t>Leads to cardiovascular collapse if not treated immediately -&gt; </a:t>
            </a:r>
            <a:r>
              <a:rPr lang="en-US" b="1" dirty="0" smtClean="0"/>
              <a:t>this is a clinical diagnosis not a radiographic one</a:t>
            </a:r>
            <a:r>
              <a:rPr lang="en-US" dirty="0" smtClean="0"/>
              <a:t>!</a:t>
            </a:r>
          </a:p>
        </p:txBody>
      </p:sp>
    </p:spTree>
    <p:extLst>
      <p:ext uri="{BB962C8B-B14F-4D97-AF65-F5344CB8AC3E}">
        <p14:creationId xmlns:p14="http://schemas.microsoft.com/office/powerpoint/2010/main" val="1383947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905000" y="533400"/>
            <a:ext cx="8229600" cy="1371600"/>
          </a:xfrm>
        </p:spPr>
        <p:txBody>
          <a:bodyPr/>
          <a:lstStyle/>
          <a:p>
            <a:pPr eaLnBrk="1" hangingPunct="1">
              <a:defRPr/>
            </a:pPr>
            <a:r>
              <a:rPr lang="en-US" sz="4000" dirty="0"/>
              <a:t>Pneumothorax</a:t>
            </a:r>
            <a:br>
              <a:rPr lang="en-US" sz="4000" dirty="0"/>
            </a:br>
            <a:r>
              <a:rPr lang="en-US" sz="4000" dirty="0"/>
              <a:t>Clinical Presentation</a:t>
            </a:r>
          </a:p>
        </p:txBody>
      </p:sp>
      <p:sp>
        <p:nvSpPr>
          <p:cNvPr id="96260" name="Rectangle 4"/>
          <p:cNvSpPr>
            <a:spLocks noGrp="1" noChangeArrowheads="1"/>
          </p:cNvSpPr>
          <p:nvPr>
            <p:ph type="body" sz="half" idx="1"/>
          </p:nvPr>
        </p:nvSpPr>
        <p:spPr/>
        <p:txBody>
          <a:bodyPr/>
          <a:lstStyle/>
          <a:p>
            <a:pPr eaLnBrk="1" hangingPunct="1">
              <a:buFont typeface="Wingdings" pitchFamily="2" charset="2"/>
              <a:buNone/>
              <a:defRPr/>
            </a:pPr>
            <a:r>
              <a:rPr lang="en-US" b="1" dirty="0" smtClean="0">
                <a:ln w="22225">
                  <a:solidFill>
                    <a:schemeClr val="accent2"/>
                  </a:solidFill>
                  <a:prstDash val="solid"/>
                </a:ln>
                <a:solidFill>
                  <a:schemeClr val="accent2">
                    <a:lumMod val="40000"/>
                    <a:lumOff val="60000"/>
                  </a:schemeClr>
                </a:solidFill>
                <a:effectLst/>
              </a:rPr>
              <a:t>Symptoms</a:t>
            </a:r>
          </a:p>
          <a:p>
            <a:pPr eaLnBrk="1" hangingPunct="1">
              <a:defRPr/>
            </a:pPr>
            <a:r>
              <a:rPr lang="en-US" dirty="0" err="1" smtClean="0"/>
              <a:t>Ipsilateral</a:t>
            </a:r>
            <a:r>
              <a:rPr lang="en-US" dirty="0" smtClean="0"/>
              <a:t> sharp CP</a:t>
            </a:r>
          </a:p>
          <a:p>
            <a:pPr eaLnBrk="1" hangingPunct="1">
              <a:defRPr/>
            </a:pPr>
            <a:r>
              <a:rPr lang="en-US" dirty="0" smtClean="0"/>
              <a:t>Dyspnea</a:t>
            </a:r>
          </a:p>
          <a:p>
            <a:pPr eaLnBrk="1" hangingPunct="1">
              <a:defRPr/>
            </a:pPr>
            <a:r>
              <a:rPr lang="en-US" dirty="0" err="1" smtClean="0"/>
              <a:t>Pleuritic</a:t>
            </a:r>
            <a:r>
              <a:rPr lang="en-US" dirty="0" smtClean="0"/>
              <a:t> pain</a:t>
            </a:r>
          </a:p>
          <a:p>
            <a:pPr eaLnBrk="1" hangingPunct="1">
              <a:defRPr/>
            </a:pPr>
            <a:r>
              <a:rPr lang="en-US" dirty="0" smtClean="0"/>
              <a:t>Cough</a:t>
            </a:r>
          </a:p>
          <a:p>
            <a:pPr eaLnBrk="1" hangingPunct="1">
              <a:defRPr/>
            </a:pPr>
            <a:endParaRPr lang="en-US" dirty="0" smtClean="0"/>
          </a:p>
        </p:txBody>
      </p:sp>
      <p:sp>
        <p:nvSpPr>
          <p:cNvPr id="96261" name="Rectangle 5"/>
          <p:cNvSpPr>
            <a:spLocks noGrp="1" noChangeArrowheads="1"/>
          </p:cNvSpPr>
          <p:nvPr>
            <p:ph type="body" sz="half" idx="2"/>
          </p:nvPr>
        </p:nvSpPr>
        <p:spPr>
          <a:xfrm>
            <a:off x="5791200" y="1981200"/>
            <a:ext cx="4648200" cy="4648200"/>
          </a:xfrm>
        </p:spPr>
        <p:txBody>
          <a:bodyPr/>
          <a:lstStyle/>
          <a:p>
            <a:pPr eaLnBrk="1" hangingPunct="1">
              <a:buFont typeface="Wingdings" pitchFamily="2" charset="2"/>
              <a:buNone/>
              <a:defRPr/>
            </a:pPr>
            <a:r>
              <a:rPr lang="en-US" b="1" dirty="0" smtClean="0">
                <a:ln w="22225">
                  <a:solidFill>
                    <a:schemeClr val="accent2"/>
                  </a:solidFill>
                  <a:prstDash val="solid"/>
                </a:ln>
                <a:solidFill>
                  <a:schemeClr val="accent2">
                    <a:lumMod val="40000"/>
                    <a:lumOff val="60000"/>
                  </a:schemeClr>
                </a:solidFill>
                <a:effectLst/>
              </a:rPr>
              <a:t>Signs</a:t>
            </a:r>
          </a:p>
          <a:p>
            <a:pPr eaLnBrk="1" hangingPunct="1">
              <a:defRPr/>
            </a:pPr>
            <a:r>
              <a:rPr lang="en-US" dirty="0" smtClean="0"/>
              <a:t>Sinus tachycardia</a:t>
            </a:r>
          </a:p>
          <a:p>
            <a:pPr eaLnBrk="1" hangingPunct="1">
              <a:defRPr/>
            </a:pPr>
            <a:r>
              <a:rPr lang="en-US" dirty="0" err="1" smtClean="0"/>
              <a:t>Hyperresonance</a:t>
            </a:r>
            <a:endParaRPr lang="en-US" dirty="0" smtClean="0"/>
          </a:p>
          <a:p>
            <a:pPr eaLnBrk="1" hangingPunct="1">
              <a:defRPr/>
            </a:pPr>
            <a:r>
              <a:rPr lang="en-US" dirty="0" smtClean="0"/>
              <a:t>Decreased breath sounds</a:t>
            </a:r>
          </a:p>
          <a:p>
            <a:pPr eaLnBrk="1" hangingPunct="1">
              <a:defRPr/>
            </a:pPr>
            <a:r>
              <a:rPr lang="en-US" dirty="0" smtClean="0"/>
              <a:t>Unilateral enlargement of the </a:t>
            </a:r>
            <a:r>
              <a:rPr lang="en-US" dirty="0" err="1" smtClean="0"/>
              <a:t>hemithorax</a:t>
            </a:r>
            <a:endParaRPr lang="en-US" dirty="0" smtClean="0"/>
          </a:p>
          <a:p>
            <a:pPr eaLnBrk="1" hangingPunct="1">
              <a:defRPr/>
            </a:pPr>
            <a:r>
              <a:rPr lang="en-US" dirty="0" smtClean="0"/>
              <a:t>Splinting</a:t>
            </a:r>
          </a:p>
          <a:p>
            <a:pPr eaLnBrk="1" hangingPunct="1">
              <a:defRPr/>
            </a:pPr>
            <a:r>
              <a:rPr lang="en-US" dirty="0" smtClean="0"/>
              <a:t>Hypoxia</a:t>
            </a:r>
          </a:p>
          <a:p>
            <a:pPr eaLnBrk="1" hangingPunct="1">
              <a:defRPr/>
            </a:pPr>
            <a:endParaRPr lang="en-US" dirty="0" smtClean="0"/>
          </a:p>
        </p:txBody>
      </p:sp>
    </p:spTree>
    <p:extLst>
      <p:ext uri="{BB962C8B-B14F-4D97-AF65-F5344CB8AC3E}">
        <p14:creationId xmlns:p14="http://schemas.microsoft.com/office/powerpoint/2010/main" val="612218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defRPr/>
            </a:pPr>
            <a:r>
              <a:rPr lang="en-US" smtClean="0"/>
              <a:t>Pneumothorax: Diagnosis</a:t>
            </a:r>
          </a:p>
        </p:txBody>
      </p:sp>
      <p:sp>
        <p:nvSpPr>
          <p:cNvPr id="97283" name="Rectangle 3"/>
          <p:cNvSpPr>
            <a:spLocks noGrp="1" noChangeArrowheads="1"/>
          </p:cNvSpPr>
          <p:nvPr>
            <p:ph type="body" idx="1"/>
          </p:nvPr>
        </p:nvSpPr>
        <p:spPr/>
        <p:txBody>
          <a:bodyPr/>
          <a:lstStyle/>
          <a:p>
            <a:pPr eaLnBrk="1" hangingPunct="1">
              <a:lnSpc>
                <a:spcPct val="90000"/>
              </a:lnSpc>
              <a:defRPr/>
            </a:pPr>
            <a:r>
              <a:rPr lang="en-US" dirty="0" smtClean="0"/>
              <a:t>Clinically for tension PTX</a:t>
            </a:r>
          </a:p>
          <a:p>
            <a:pPr eaLnBrk="1" hangingPunct="1">
              <a:lnSpc>
                <a:spcPct val="90000"/>
              </a:lnSpc>
              <a:defRPr/>
            </a:pPr>
            <a:r>
              <a:rPr lang="en-US" b="1" dirty="0" smtClean="0">
                <a:ln w="22225">
                  <a:solidFill>
                    <a:schemeClr val="accent2"/>
                  </a:solidFill>
                  <a:prstDash val="solid"/>
                </a:ln>
                <a:solidFill>
                  <a:schemeClr val="accent2">
                    <a:lumMod val="40000"/>
                    <a:lumOff val="60000"/>
                  </a:schemeClr>
                </a:solidFill>
                <a:effectLst/>
              </a:rPr>
              <a:t>CXR</a:t>
            </a:r>
          </a:p>
          <a:p>
            <a:pPr lvl="1" eaLnBrk="1" hangingPunct="1">
              <a:lnSpc>
                <a:spcPct val="90000"/>
              </a:lnSpc>
              <a:defRPr/>
            </a:pPr>
            <a:r>
              <a:rPr lang="en-US" dirty="0" smtClean="0"/>
              <a:t>Radiolucent band devoid of lung markings</a:t>
            </a:r>
          </a:p>
          <a:p>
            <a:pPr lvl="1" eaLnBrk="1" hangingPunct="1">
              <a:lnSpc>
                <a:spcPct val="90000"/>
              </a:lnSpc>
              <a:defRPr/>
            </a:pPr>
            <a:r>
              <a:rPr lang="en-US" dirty="0" smtClean="0"/>
              <a:t>Inspiratory/expiratory views</a:t>
            </a:r>
          </a:p>
          <a:p>
            <a:pPr lvl="1" eaLnBrk="1" hangingPunct="1">
              <a:lnSpc>
                <a:spcPct val="90000"/>
              </a:lnSpc>
              <a:defRPr/>
            </a:pPr>
            <a:r>
              <a:rPr lang="en-US" dirty="0" smtClean="0"/>
              <a:t>Lateral decubitus views in sick patients</a:t>
            </a:r>
          </a:p>
          <a:p>
            <a:pPr lvl="1" eaLnBrk="1" hangingPunct="1">
              <a:lnSpc>
                <a:spcPct val="90000"/>
              </a:lnSpc>
              <a:defRPr/>
            </a:pPr>
            <a:r>
              <a:rPr lang="en-US" dirty="0" smtClean="0"/>
              <a:t>Supine CXR may have deep sulcus sign</a:t>
            </a:r>
          </a:p>
          <a:p>
            <a:pPr eaLnBrk="1" hangingPunct="1">
              <a:lnSpc>
                <a:spcPct val="90000"/>
              </a:lnSpc>
              <a:defRPr/>
            </a:pPr>
            <a:r>
              <a:rPr lang="en-US" dirty="0" smtClean="0"/>
              <a:t>Thoracic Ultrasound</a:t>
            </a:r>
          </a:p>
          <a:p>
            <a:pPr eaLnBrk="1" hangingPunct="1">
              <a:lnSpc>
                <a:spcPct val="90000"/>
              </a:lnSpc>
              <a:defRPr/>
            </a:pPr>
            <a:r>
              <a:rPr lang="en-US" dirty="0" smtClean="0"/>
              <a:t>Chest CT</a:t>
            </a:r>
          </a:p>
        </p:txBody>
      </p:sp>
    </p:spTree>
    <p:extLst>
      <p:ext uri="{BB962C8B-B14F-4D97-AF65-F5344CB8AC3E}">
        <p14:creationId xmlns:p14="http://schemas.microsoft.com/office/powerpoint/2010/main" val="9581766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en-US" smtClean="0"/>
              <a:t>Pneumothorax</a:t>
            </a:r>
          </a:p>
        </p:txBody>
      </p:sp>
      <p:sp>
        <p:nvSpPr>
          <p:cNvPr id="102403" name="Rectangle 3"/>
          <p:cNvSpPr>
            <a:spLocks noGrp="1" noChangeArrowheads="1"/>
          </p:cNvSpPr>
          <p:nvPr>
            <p:ph type="body" idx="1"/>
          </p:nvPr>
        </p:nvSpPr>
        <p:spPr/>
        <p:txBody>
          <a:bodyPr/>
          <a:lstStyle/>
          <a:p>
            <a:pPr eaLnBrk="1" hangingPunct="1">
              <a:defRPr/>
            </a:pPr>
            <a:endParaRPr lang="en-US" smtClean="0"/>
          </a:p>
        </p:txBody>
      </p:sp>
      <p:pic>
        <p:nvPicPr>
          <p:cNvPr id="54276" name="Picture 5" descr="733px-Pneumothorax_CXR"/>
          <p:cNvPicPr>
            <a:picLocks noChangeAspect="1" noChangeArrowheads="1"/>
          </p:cNvPicPr>
          <p:nvPr/>
        </p:nvPicPr>
        <p:blipFill>
          <a:blip r:embed="rId2"/>
          <a:srcRect/>
          <a:stretch>
            <a:fillRect/>
          </a:stretch>
        </p:blipFill>
        <p:spPr bwMode="auto">
          <a:xfrm>
            <a:off x="3429000" y="1600200"/>
            <a:ext cx="5562600" cy="4552950"/>
          </a:xfrm>
          <a:prstGeom prst="rect">
            <a:avLst/>
          </a:prstGeom>
          <a:noFill/>
          <a:ln w="9525">
            <a:noFill/>
            <a:miter lim="800000"/>
            <a:headEnd/>
            <a:tailEnd/>
          </a:ln>
        </p:spPr>
      </p:pic>
    </p:spTree>
    <p:extLst>
      <p:ext uri="{BB962C8B-B14F-4D97-AF65-F5344CB8AC3E}">
        <p14:creationId xmlns:p14="http://schemas.microsoft.com/office/powerpoint/2010/main" val="952053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defRPr/>
            </a:pPr>
            <a:r>
              <a:rPr lang="en-US" smtClean="0"/>
              <a:t>Pneumothorax - Tension</a:t>
            </a:r>
          </a:p>
        </p:txBody>
      </p:sp>
      <p:sp>
        <p:nvSpPr>
          <p:cNvPr id="101379" name="Rectangle 3"/>
          <p:cNvSpPr>
            <a:spLocks noGrp="1" noChangeArrowheads="1"/>
          </p:cNvSpPr>
          <p:nvPr>
            <p:ph type="body" idx="1"/>
          </p:nvPr>
        </p:nvSpPr>
        <p:spPr>
          <a:xfrm>
            <a:off x="2133600" y="1676400"/>
            <a:ext cx="8229600" cy="4114800"/>
          </a:xfrm>
        </p:spPr>
        <p:txBody>
          <a:bodyPr/>
          <a:lstStyle/>
          <a:p>
            <a:pPr eaLnBrk="1" hangingPunct="1">
              <a:defRPr/>
            </a:pPr>
            <a:endParaRPr lang="en-US" smtClean="0"/>
          </a:p>
        </p:txBody>
      </p:sp>
      <p:pic>
        <p:nvPicPr>
          <p:cNvPr id="55300" name="Picture 5" descr="rad1"/>
          <p:cNvPicPr>
            <a:picLocks noChangeAspect="1" noChangeArrowheads="1"/>
          </p:cNvPicPr>
          <p:nvPr/>
        </p:nvPicPr>
        <p:blipFill>
          <a:blip r:embed="rId2"/>
          <a:srcRect/>
          <a:stretch>
            <a:fillRect/>
          </a:stretch>
        </p:blipFill>
        <p:spPr bwMode="auto">
          <a:xfrm>
            <a:off x="3200400" y="1600201"/>
            <a:ext cx="5638800" cy="4602163"/>
          </a:xfrm>
          <a:prstGeom prst="rect">
            <a:avLst/>
          </a:prstGeom>
          <a:noFill/>
          <a:ln w="9525">
            <a:noFill/>
            <a:miter lim="800000"/>
            <a:headEnd/>
            <a:tailEnd/>
          </a:ln>
        </p:spPr>
      </p:pic>
    </p:spTree>
    <p:extLst>
      <p:ext uri="{BB962C8B-B14F-4D97-AF65-F5344CB8AC3E}">
        <p14:creationId xmlns:p14="http://schemas.microsoft.com/office/powerpoint/2010/main" val="240933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defRPr/>
            </a:pPr>
            <a:r>
              <a:rPr lang="en-US" sz="4000"/>
              <a:t>Pneumothorax – Deep Sulcus Sign</a:t>
            </a:r>
          </a:p>
        </p:txBody>
      </p:sp>
      <p:sp>
        <p:nvSpPr>
          <p:cNvPr id="108547" name="Rectangle 3"/>
          <p:cNvSpPr>
            <a:spLocks noGrp="1" noChangeArrowheads="1"/>
          </p:cNvSpPr>
          <p:nvPr>
            <p:ph type="body" idx="1"/>
          </p:nvPr>
        </p:nvSpPr>
        <p:spPr/>
        <p:txBody>
          <a:bodyPr/>
          <a:lstStyle/>
          <a:p>
            <a:pPr eaLnBrk="1" hangingPunct="1">
              <a:defRPr/>
            </a:pPr>
            <a:endParaRPr lang="en-US" smtClean="0"/>
          </a:p>
        </p:txBody>
      </p:sp>
      <p:pic>
        <p:nvPicPr>
          <p:cNvPr id="56324" name="Picture 5" descr="111fig11"/>
          <p:cNvPicPr>
            <a:picLocks noChangeAspect="1" noChangeArrowheads="1"/>
          </p:cNvPicPr>
          <p:nvPr/>
        </p:nvPicPr>
        <p:blipFill>
          <a:blip r:embed="rId2"/>
          <a:srcRect/>
          <a:stretch>
            <a:fillRect/>
          </a:stretch>
        </p:blipFill>
        <p:spPr bwMode="auto">
          <a:xfrm>
            <a:off x="3429000" y="1447801"/>
            <a:ext cx="4787900" cy="4906963"/>
          </a:xfrm>
          <a:prstGeom prst="rect">
            <a:avLst/>
          </a:prstGeom>
          <a:noFill/>
          <a:ln w="9525">
            <a:noFill/>
            <a:miter lim="800000"/>
            <a:headEnd/>
            <a:tailEnd/>
          </a:ln>
        </p:spPr>
      </p:pic>
    </p:spTree>
    <p:extLst>
      <p:ext uri="{BB962C8B-B14F-4D97-AF65-F5344CB8AC3E}">
        <p14:creationId xmlns:p14="http://schemas.microsoft.com/office/powerpoint/2010/main" val="1357735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228601"/>
            <a:ext cx="7991748" cy="6909147"/>
          </a:xfrm>
          <a:prstGeom prst="rect">
            <a:avLst/>
          </a:prstGeom>
        </p:spPr>
      </p:pic>
    </p:spTree>
    <p:extLst>
      <p:ext uri="{BB962C8B-B14F-4D97-AF65-F5344CB8AC3E}">
        <p14:creationId xmlns:p14="http://schemas.microsoft.com/office/powerpoint/2010/main" val="16462488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en-US" smtClean="0"/>
              <a:t>Pneumothorax: Management</a:t>
            </a:r>
          </a:p>
        </p:txBody>
      </p:sp>
      <p:sp>
        <p:nvSpPr>
          <p:cNvPr id="90115" name="Rectangle 3"/>
          <p:cNvSpPr>
            <a:spLocks noGrp="1" noChangeArrowheads="1"/>
          </p:cNvSpPr>
          <p:nvPr>
            <p:ph type="body" idx="1"/>
          </p:nvPr>
        </p:nvSpPr>
        <p:spPr>
          <a:xfrm>
            <a:off x="1981200" y="1759131"/>
            <a:ext cx="8229600" cy="4114800"/>
          </a:xfrm>
        </p:spPr>
        <p:txBody>
          <a:bodyPr/>
          <a:lstStyle/>
          <a:p>
            <a:pPr eaLnBrk="1" hangingPunct="1">
              <a:lnSpc>
                <a:spcPct val="90000"/>
              </a:lnSpc>
              <a:defRPr/>
            </a:pPr>
            <a:r>
              <a:rPr lang="en-US" sz="2800" dirty="0"/>
              <a:t>Tension – needle decompression</a:t>
            </a:r>
          </a:p>
          <a:p>
            <a:pPr eaLnBrk="1" hangingPunct="1">
              <a:lnSpc>
                <a:spcPct val="90000"/>
              </a:lnSpc>
              <a:defRPr/>
            </a:pPr>
            <a:endParaRPr lang="en-US" sz="2800" dirty="0"/>
          </a:p>
          <a:p>
            <a:pPr eaLnBrk="1" hangingPunct="1">
              <a:lnSpc>
                <a:spcPct val="90000"/>
              </a:lnSpc>
              <a:defRPr/>
            </a:pPr>
            <a:r>
              <a:rPr lang="en-US" sz="2800" dirty="0"/>
              <a:t>Tube </a:t>
            </a:r>
            <a:r>
              <a:rPr lang="en-US" sz="2800" dirty="0" err="1"/>
              <a:t>thoracostomy</a:t>
            </a:r>
            <a:r>
              <a:rPr lang="en-US" sz="2800" dirty="0"/>
              <a:t> –&gt; 20-28 F for air, 32F at least if fluid is present</a:t>
            </a:r>
          </a:p>
          <a:p>
            <a:pPr eaLnBrk="1" hangingPunct="1">
              <a:lnSpc>
                <a:spcPct val="90000"/>
              </a:lnSpc>
              <a:defRPr/>
            </a:pPr>
            <a:endParaRPr lang="en-US" sz="2800" dirty="0"/>
          </a:p>
          <a:p>
            <a:pPr eaLnBrk="1" hangingPunct="1">
              <a:lnSpc>
                <a:spcPct val="90000"/>
              </a:lnSpc>
              <a:defRPr/>
            </a:pPr>
            <a:r>
              <a:rPr lang="en-US" sz="2800" dirty="0"/>
              <a:t>Observation – for PTX &lt; 20% collapse</a:t>
            </a:r>
          </a:p>
          <a:p>
            <a:pPr eaLnBrk="1" hangingPunct="1">
              <a:lnSpc>
                <a:spcPct val="90000"/>
              </a:lnSpc>
              <a:defRPr/>
            </a:pPr>
            <a:endParaRPr lang="en-US" sz="2800" dirty="0"/>
          </a:p>
          <a:p>
            <a:pPr eaLnBrk="1" hangingPunct="1">
              <a:lnSpc>
                <a:spcPct val="90000"/>
              </a:lnSpc>
              <a:defRPr/>
            </a:pPr>
            <a:r>
              <a:rPr lang="en-US" sz="2800" dirty="0"/>
              <a:t>Reabsorption Rate</a:t>
            </a:r>
          </a:p>
          <a:p>
            <a:pPr lvl="1" eaLnBrk="1" hangingPunct="1">
              <a:lnSpc>
                <a:spcPct val="90000"/>
              </a:lnSpc>
              <a:defRPr/>
            </a:pPr>
            <a:r>
              <a:rPr lang="en-US" sz="2400" dirty="0"/>
              <a:t>1-2% per day</a:t>
            </a:r>
          </a:p>
          <a:p>
            <a:pPr lvl="1" eaLnBrk="1" hangingPunct="1">
              <a:lnSpc>
                <a:spcPct val="90000"/>
              </a:lnSpc>
              <a:defRPr/>
            </a:pPr>
            <a:r>
              <a:rPr lang="en-US" sz="2400" dirty="0"/>
              <a:t>4-8% if on 100% NRB</a:t>
            </a:r>
          </a:p>
          <a:p>
            <a:pPr eaLnBrk="1" hangingPunct="1">
              <a:lnSpc>
                <a:spcPct val="90000"/>
              </a:lnSpc>
              <a:defRPr/>
            </a:pPr>
            <a:endParaRPr lang="en-US" sz="2800" dirty="0"/>
          </a:p>
        </p:txBody>
      </p:sp>
    </p:spTree>
    <p:extLst>
      <p:ext uri="{BB962C8B-B14F-4D97-AF65-F5344CB8AC3E}">
        <p14:creationId xmlns:p14="http://schemas.microsoft.com/office/powerpoint/2010/main" val="298542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Grp="1" noChangeArrowheads="1"/>
          </p:cNvSpPr>
          <p:nvPr>
            <p:ph type="ctrTitle"/>
          </p:nvPr>
        </p:nvSpPr>
        <p:spPr/>
        <p:txBody>
          <a:bodyPr/>
          <a:lstStyle/>
          <a:p>
            <a:pPr eaLnBrk="1" hangingPunct="1">
              <a:defRPr/>
            </a:pPr>
            <a:r>
              <a:rPr lang="en-US" sz="6600"/>
              <a:t>Pneumothorax – any questions?</a:t>
            </a:r>
          </a:p>
        </p:txBody>
      </p:sp>
      <p:sp>
        <p:nvSpPr>
          <p:cNvPr id="91141" name="Rectangle 5"/>
          <p:cNvSpPr>
            <a:spLocks noGrp="1" noChangeArrowheads="1"/>
          </p:cNvSpPr>
          <p:nvPr>
            <p:ph type="subTitle" idx="1"/>
          </p:nvPr>
        </p:nvSpPr>
        <p:spPr/>
        <p:txBody>
          <a:bodyPr/>
          <a:lstStyle/>
          <a:p>
            <a:pPr eaLnBrk="1" hangingPunct="1">
              <a:defRPr/>
            </a:pPr>
            <a:endParaRPr lang="en-US" smtClean="0"/>
          </a:p>
        </p:txBody>
      </p:sp>
    </p:spTree>
    <p:extLst>
      <p:ext uri="{BB962C8B-B14F-4D97-AF65-F5344CB8AC3E}">
        <p14:creationId xmlns:p14="http://schemas.microsoft.com/office/powerpoint/2010/main" val="1079577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defRPr/>
            </a:pPr>
            <a:r>
              <a:rPr lang="en-US" smtClean="0"/>
              <a:t>Chest Pain: what is it?</a:t>
            </a:r>
          </a:p>
        </p:txBody>
      </p:sp>
      <p:sp>
        <p:nvSpPr>
          <p:cNvPr id="92163" name="Rectangle 3"/>
          <p:cNvSpPr>
            <a:spLocks noGrp="1" noChangeArrowheads="1"/>
          </p:cNvSpPr>
          <p:nvPr>
            <p:ph type="body" idx="1"/>
          </p:nvPr>
        </p:nvSpPr>
        <p:spPr/>
        <p:txBody>
          <a:bodyPr/>
          <a:lstStyle/>
          <a:p>
            <a:pPr eaLnBrk="1" hangingPunct="1">
              <a:buFont typeface="Wingdings" pitchFamily="2" charset="2"/>
              <a:buNone/>
            </a:pPr>
            <a:r>
              <a:rPr lang="en-US" smtClean="0"/>
              <a:t>60 y/o male complains of sudden onset tearing chest pain that went up into his jaw, through to his back, and then down into his abdomen.  He also vomited once, is diaphoretic, and appears very anxious.</a:t>
            </a:r>
          </a:p>
          <a:p>
            <a:pPr eaLnBrk="1" hangingPunct="1">
              <a:buFont typeface="Wingdings" pitchFamily="2" charset="2"/>
              <a:buNone/>
            </a:pPr>
            <a:endParaRPr lang="en-US" smtClean="0"/>
          </a:p>
          <a:p>
            <a:pPr eaLnBrk="1" hangingPunct="1">
              <a:buFont typeface="Wingdings" pitchFamily="2" charset="2"/>
              <a:buNone/>
            </a:pPr>
            <a:r>
              <a:rPr lang="en-US" smtClean="0"/>
              <a:t>Vitals: BP 190/120 HR 110 RR 22 sPO2 95%</a:t>
            </a:r>
          </a:p>
        </p:txBody>
      </p:sp>
    </p:spTree>
    <p:extLst>
      <p:ext uri="{BB962C8B-B14F-4D97-AF65-F5344CB8AC3E}">
        <p14:creationId xmlns:p14="http://schemas.microsoft.com/office/powerpoint/2010/main" val="3764317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Pain: what is it?</a:t>
            </a:r>
            <a:endParaRPr lang="en-US" dirty="0"/>
          </a:p>
        </p:txBody>
      </p:sp>
      <p:sp>
        <p:nvSpPr>
          <p:cNvPr id="3" name="Content Placeholder 2"/>
          <p:cNvSpPr>
            <a:spLocks noGrp="1"/>
          </p:cNvSpPr>
          <p:nvPr>
            <p:ph idx="1"/>
          </p:nvPr>
        </p:nvSpPr>
        <p:spPr/>
        <p:txBody>
          <a:bodyPr/>
          <a:lstStyle/>
          <a:p>
            <a:pPr marL="0" indent="0">
              <a:buNone/>
            </a:pPr>
            <a:r>
              <a:rPr lang="en-US" dirty="0" smtClean="0"/>
              <a:t>39 year old male presents for aching epigastric pain radiating up to his chest after bending over to pick something up.  He had just finished dinner.  Now he has vomiting, aching in his upper back, headache, and his legs feel heavy.  He is grey and diaphoretic.</a:t>
            </a:r>
          </a:p>
          <a:p>
            <a:pPr marL="0" indent="0">
              <a:buNone/>
            </a:pPr>
            <a:endParaRPr lang="en-US" dirty="0"/>
          </a:p>
          <a:p>
            <a:pPr marL="0" indent="0">
              <a:buNone/>
            </a:pPr>
            <a:r>
              <a:rPr lang="en-US" dirty="0" smtClean="0"/>
              <a:t>Vitals: BP 140/100 HR 99 RR 22 sPO2 96%</a:t>
            </a:r>
            <a:endParaRPr lang="en-US" dirty="0"/>
          </a:p>
        </p:txBody>
      </p:sp>
    </p:spTree>
    <p:extLst>
      <p:ext uri="{BB962C8B-B14F-4D97-AF65-F5344CB8AC3E}">
        <p14:creationId xmlns:p14="http://schemas.microsoft.com/office/powerpoint/2010/main" val="202388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en-US" smtClean="0"/>
              <a:t>Aortic Dissection</a:t>
            </a:r>
          </a:p>
        </p:txBody>
      </p:sp>
      <p:sp>
        <p:nvSpPr>
          <p:cNvPr id="93187" name="Rectangle 3"/>
          <p:cNvSpPr>
            <a:spLocks noGrp="1" noChangeArrowheads="1"/>
          </p:cNvSpPr>
          <p:nvPr>
            <p:ph type="body" idx="1"/>
          </p:nvPr>
        </p:nvSpPr>
        <p:spPr>
          <a:xfrm>
            <a:off x="1828800" y="1524000"/>
            <a:ext cx="8534400" cy="4953000"/>
          </a:xfrm>
        </p:spPr>
        <p:txBody>
          <a:bodyPr/>
          <a:lstStyle/>
          <a:p>
            <a:pPr eaLnBrk="1" hangingPunct="1">
              <a:defRPr/>
            </a:pPr>
            <a:r>
              <a:rPr lang="en-US" smtClean="0"/>
              <a:t>Occurs more often in men older than 40</a:t>
            </a:r>
          </a:p>
          <a:p>
            <a:pPr eaLnBrk="1" hangingPunct="1">
              <a:defRPr/>
            </a:pPr>
            <a:r>
              <a:rPr lang="en-US" smtClean="0"/>
              <a:t>HTN is the most common risk factor</a:t>
            </a:r>
          </a:p>
          <a:p>
            <a:pPr eaLnBrk="1" hangingPunct="1">
              <a:defRPr/>
            </a:pPr>
            <a:r>
              <a:rPr lang="en-US" smtClean="0"/>
              <a:t>Associated with cardiac surgery, bicuspid aortic valve, stimulant use, and trauma</a:t>
            </a:r>
          </a:p>
          <a:p>
            <a:pPr eaLnBrk="1" hangingPunct="1">
              <a:defRPr/>
            </a:pPr>
            <a:r>
              <a:rPr lang="en-US" smtClean="0"/>
              <a:t>Age&lt;40, associated with congenital heart disease, Marfan, Ehlers-Danlos, and giant cell arteritis</a:t>
            </a:r>
          </a:p>
          <a:p>
            <a:pPr eaLnBrk="1" hangingPunct="1">
              <a:defRPr/>
            </a:pPr>
            <a:r>
              <a:rPr lang="en-US" smtClean="0"/>
              <a:t>44% of pts with Marfan’s will develop an aortic dissection</a:t>
            </a:r>
          </a:p>
        </p:txBody>
      </p:sp>
    </p:spTree>
    <p:extLst>
      <p:ext uri="{BB962C8B-B14F-4D97-AF65-F5344CB8AC3E}">
        <p14:creationId xmlns:p14="http://schemas.microsoft.com/office/powerpoint/2010/main" val="20704692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981200" y="152400"/>
            <a:ext cx="8229600" cy="1371600"/>
          </a:xfrm>
        </p:spPr>
        <p:txBody>
          <a:bodyPr/>
          <a:lstStyle/>
          <a:p>
            <a:pPr eaLnBrk="1" hangingPunct="1">
              <a:defRPr/>
            </a:pPr>
            <a:r>
              <a:rPr lang="en-US" smtClean="0"/>
              <a:t>Aortic Dissection</a:t>
            </a:r>
          </a:p>
        </p:txBody>
      </p:sp>
      <p:sp>
        <p:nvSpPr>
          <p:cNvPr id="86019" name="Rectangle 3"/>
          <p:cNvSpPr>
            <a:spLocks noGrp="1" noChangeArrowheads="1"/>
          </p:cNvSpPr>
          <p:nvPr>
            <p:ph type="body" idx="1"/>
          </p:nvPr>
        </p:nvSpPr>
        <p:spPr>
          <a:xfrm>
            <a:off x="1828800" y="1219200"/>
            <a:ext cx="8458200" cy="4800600"/>
          </a:xfrm>
        </p:spPr>
        <p:txBody>
          <a:bodyPr/>
          <a:lstStyle/>
          <a:p>
            <a:pPr eaLnBrk="1" hangingPunct="1">
              <a:defRPr/>
            </a:pPr>
            <a:r>
              <a:rPr lang="en-US" sz="2800" b="1" dirty="0">
                <a:ln w="22225">
                  <a:solidFill>
                    <a:schemeClr val="accent2"/>
                  </a:solidFill>
                  <a:prstDash val="solid"/>
                </a:ln>
                <a:solidFill>
                  <a:schemeClr val="accent2">
                    <a:lumMod val="40000"/>
                    <a:lumOff val="60000"/>
                  </a:schemeClr>
                </a:solidFill>
                <a:effectLst/>
              </a:rPr>
              <a:t>Type A </a:t>
            </a:r>
            <a:r>
              <a:rPr lang="en-US" sz="2800" dirty="0"/>
              <a:t>– 62% of dissections</a:t>
            </a:r>
          </a:p>
          <a:p>
            <a:pPr lvl="1" eaLnBrk="1" hangingPunct="1">
              <a:defRPr/>
            </a:pPr>
            <a:r>
              <a:rPr lang="en-US" sz="2400" dirty="0"/>
              <a:t>Involve the ascending aorta and are therefore much more lethal</a:t>
            </a:r>
          </a:p>
          <a:p>
            <a:pPr eaLnBrk="1" hangingPunct="1">
              <a:defRPr/>
            </a:pPr>
            <a:r>
              <a:rPr lang="en-US" sz="2800" b="1" dirty="0">
                <a:ln w="22225">
                  <a:solidFill>
                    <a:schemeClr val="accent2"/>
                  </a:solidFill>
                  <a:prstDash val="solid"/>
                </a:ln>
                <a:solidFill>
                  <a:schemeClr val="accent2">
                    <a:lumMod val="40000"/>
                    <a:lumOff val="60000"/>
                  </a:schemeClr>
                </a:solidFill>
                <a:effectLst/>
              </a:rPr>
              <a:t>Type B</a:t>
            </a:r>
            <a:r>
              <a:rPr lang="en-US" sz="2800" dirty="0"/>
              <a:t> – 38% of dissections</a:t>
            </a:r>
          </a:p>
          <a:p>
            <a:pPr lvl="1" eaLnBrk="1" hangingPunct="1">
              <a:defRPr/>
            </a:pPr>
            <a:r>
              <a:rPr lang="en-US" sz="2400" dirty="0"/>
              <a:t>Do not involve the ascending aorta</a:t>
            </a:r>
          </a:p>
          <a:p>
            <a:pPr lvl="1" eaLnBrk="1" hangingPunct="1">
              <a:defRPr/>
            </a:pPr>
            <a:r>
              <a:rPr lang="en-US" sz="2400" dirty="0"/>
              <a:t>Pt more likely to be older, smoke, have chronic lung disease, HTN, or atherosclerosis</a:t>
            </a:r>
          </a:p>
          <a:p>
            <a:pPr eaLnBrk="1" hangingPunct="1">
              <a:defRPr/>
            </a:pPr>
            <a:endParaRPr lang="en-US" sz="2800" dirty="0"/>
          </a:p>
        </p:txBody>
      </p:sp>
      <p:pic>
        <p:nvPicPr>
          <p:cNvPr id="61444" name="Picture 5" descr="109c92e0"/>
          <p:cNvPicPr>
            <a:picLocks noChangeAspect="1" noChangeArrowheads="1"/>
          </p:cNvPicPr>
          <p:nvPr/>
        </p:nvPicPr>
        <p:blipFill>
          <a:blip r:embed="rId2"/>
          <a:srcRect/>
          <a:stretch>
            <a:fillRect/>
          </a:stretch>
        </p:blipFill>
        <p:spPr bwMode="auto">
          <a:xfrm>
            <a:off x="3810001" y="4419601"/>
            <a:ext cx="3502025" cy="2314575"/>
          </a:xfrm>
          <a:prstGeom prst="rect">
            <a:avLst/>
          </a:prstGeom>
          <a:noFill/>
          <a:ln w="9525">
            <a:noFill/>
            <a:miter lim="800000"/>
            <a:headEnd/>
            <a:tailEnd/>
          </a:ln>
        </p:spPr>
      </p:pic>
    </p:spTree>
    <p:extLst>
      <p:ext uri="{BB962C8B-B14F-4D97-AF65-F5344CB8AC3E}">
        <p14:creationId xmlns:p14="http://schemas.microsoft.com/office/powerpoint/2010/main" val="5511309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981200" y="228600"/>
            <a:ext cx="8229600" cy="1371600"/>
          </a:xfrm>
        </p:spPr>
        <p:txBody>
          <a:bodyPr/>
          <a:lstStyle/>
          <a:p>
            <a:pPr eaLnBrk="1" hangingPunct="1">
              <a:defRPr/>
            </a:pPr>
            <a:r>
              <a:rPr lang="en-US" smtClean="0"/>
              <a:t>Aortic Dissection - Diagnosis</a:t>
            </a:r>
          </a:p>
        </p:txBody>
      </p:sp>
      <p:sp>
        <p:nvSpPr>
          <p:cNvPr id="87043" name="Rectangle 3"/>
          <p:cNvSpPr>
            <a:spLocks noGrp="1" noChangeArrowheads="1"/>
          </p:cNvSpPr>
          <p:nvPr>
            <p:ph type="body" idx="1"/>
          </p:nvPr>
        </p:nvSpPr>
        <p:spPr>
          <a:xfrm>
            <a:off x="1970314" y="1676400"/>
            <a:ext cx="7848600" cy="4876800"/>
          </a:xfrm>
        </p:spPr>
        <p:txBody>
          <a:bodyPr/>
          <a:lstStyle/>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Labs</a:t>
            </a:r>
            <a:r>
              <a:rPr lang="en-US" sz="2800" dirty="0"/>
              <a:t> - CBC, chem7, PT/PTT, type and cross, CK-MB, troponin</a:t>
            </a:r>
          </a:p>
          <a:p>
            <a:pPr eaLnBrk="1" hangingPunct="1">
              <a:lnSpc>
                <a:spcPct val="90000"/>
              </a:lnSpc>
              <a:defRPr/>
            </a:pPr>
            <a:endParaRPr lang="en-US" sz="2800" dirty="0"/>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ECG</a:t>
            </a:r>
            <a:r>
              <a:rPr lang="en-US" sz="2800" dirty="0"/>
              <a:t>- exclude other dx, 15% may have ischemic changes -&gt; 3% dissect back and most commonly involve the RCA, may have LVH or nonspecific ST or T wave changes</a:t>
            </a:r>
          </a:p>
          <a:p>
            <a:pPr eaLnBrk="1" hangingPunct="1">
              <a:lnSpc>
                <a:spcPct val="90000"/>
              </a:lnSpc>
              <a:defRPr/>
            </a:pPr>
            <a:endParaRPr lang="en-US" sz="2800" dirty="0"/>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CXR</a:t>
            </a:r>
            <a:r>
              <a:rPr lang="en-US" sz="2800" dirty="0"/>
              <a:t> – 80% abnormal but nonspecific findings</a:t>
            </a:r>
          </a:p>
        </p:txBody>
      </p:sp>
    </p:spTree>
    <p:extLst>
      <p:ext uri="{BB962C8B-B14F-4D97-AF65-F5344CB8AC3E}">
        <p14:creationId xmlns:p14="http://schemas.microsoft.com/office/powerpoint/2010/main" val="760705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981200" y="228600"/>
            <a:ext cx="8229600" cy="1371600"/>
          </a:xfrm>
        </p:spPr>
        <p:txBody>
          <a:bodyPr/>
          <a:lstStyle/>
          <a:p>
            <a:pPr eaLnBrk="1" hangingPunct="1">
              <a:defRPr/>
            </a:pPr>
            <a:r>
              <a:rPr lang="en-US" smtClean="0"/>
              <a:t>Aortic Dissection - Diagnosis</a:t>
            </a:r>
          </a:p>
        </p:txBody>
      </p:sp>
      <p:sp>
        <p:nvSpPr>
          <p:cNvPr id="87043" name="Rectangle 3"/>
          <p:cNvSpPr>
            <a:spLocks noGrp="1" noChangeArrowheads="1"/>
          </p:cNvSpPr>
          <p:nvPr>
            <p:ph type="body" idx="1"/>
          </p:nvPr>
        </p:nvSpPr>
        <p:spPr>
          <a:xfrm>
            <a:off x="2133600" y="1752600"/>
            <a:ext cx="8305800" cy="4648200"/>
          </a:xfrm>
        </p:spPr>
        <p:txBody>
          <a:bodyPr/>
          <a:lstStyle/>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CT scan </a:t>
            </a:r>
            <a:r>
              <a:rPr lang="en-US" sz="2800" dirty="0"/>
              <a:t>– test of choice, done with IV contrast</a:t>
            </a:r>
          </a:p>
          <a:p>
            <a:pPr eaLnBrk="1" hangingPunct="1">
              <a:lnSpc>
                <a:spcPct val="90000"/>
              </a:lnSpc>
              <a:defRPr/>
            </a:pPr>
            <a:endParaRPr lang="en-US" sz="2800" dirty="0"/>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TEE</a:t>
            </a:r>
            <a:r>
              <a:rPr lang="en-US" sz="2800" dirty="0"/>
              <a:t> – limited by availability and operator</a:t>
            </a:r>
          </a:p>
          <a:p>
            <a:pPr eaLnBrk="1" hangingPunct="1">
              <a:lnSpc>
                <a:spcPct val="90000"/>
              </a:lnSpc>
              <a:defRPr/>
            </a:pPr>
            <a:endParaRPr lang="en-US" sz="2800" dirty="0"/>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Aortography</a:t>
            </a:r>
            <a:r>
              <a:rPr lang="en-US" sz="2800" dirty="0"/>
              <a:t> – no longer the test of choice</a:t>
            </a:r>
          </a:p>
          <a:p>
            <a:pPr eaLnBrk="1" hangingPunct="1">
              <a:lnSpc>
                <a:spcPct val="90000"/>
              </a:lnSpc>
              <a:defRPr/>
            </a:pPr>
            <a:endParaRPr lang="en-US" sz="2800" dirty="0"/>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MRI</a:t>
            </a:r>
            <a:r>
              <a:rPr lang="en-US" sz="2800" dirty="0"/>
              <a:t>- excellent test but limited by availability and instability of the patient</a:t>
            </a:r>
          </a:p>
        </p:txBody>
      </p:sp>
    </p:spTree>
    <p:extLst>
      <p:ext uri="{BB962C8B-B14F-4D97-AF65-F5344CB8AC3E}">
        <p14:creationId xmlns:p14="http://schemas.microsoft.com/office/powerpoint/2010/main" val="12064315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smtClean="0"/>
              <a:t>Aortic Dissection - Management</a:t>
            </a:r>
          </a:p>
        </p:txBody>
      </p:sp>
      <p:sp>
        <p:nvSpPr>
          <p:cNvPr id="88067" name="Rectangle 3"/>
          <p:cNvSpPr>
            <a:spLocks noGrp="1" noChangeArrowheads="1"/>
          </p:cNvSpPr>
          <p:nvPr>
            <p:ph type="body" idx="1"/>
          </p:nvPr>
        </p:nvSpPr>
        <p:spPr>
          <a:xfrm>
            <a:off x="2133600" y="1981200"/>
            <a:ext cx="8077200" cy="4724400"/>
          </a:xfrm>
        </p:spPr>
        <p:txBody>
          <a:bodyPr/>
          <a:lstStyle/>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Opioids</a:t>
            </a:r>
            <a:r>
              <a:rPr lang="en-US" sz="2800" dirty="0"/>
              <a:t> – decrease pain and sympathetic tone</a:t>
            </a:r>
          </a:p>
          <a:p>
            <a:pPr eaLnBrk="1" hangingPunct="1">
              <a:lnSpc>
                <a:spcPct val="90000"/>
              </a:lnSpc>
              <a:defRPr/>
            </a:pPr>
            <a:endParaRPr lang="en-US" sz="2800" dirty="0"/>
          </a:p>
          <a:p>
            <a:pPr eaLnBrk="1" hangingPunct="1">
              <a:lnSpc>
                <a:spcPct val="90000"/>
              </a:lnSpc>
              <a:defRPr/>
            </a:pPr>
            <a:r>
              <a:rPr lang="en-US" sz="2800" b="1" dirty="0">
                <a:ln w="22225">
                  <a:solidFill>
                    <a:schemeClr val="accent2"/>
                  </a:solidFill>
                  <a:prstDash val="solid"/>
                </a:ln>
                <a:solidFill>
                  <a:schemeClr val="accent2">
                    <a:lumMod val="40000"/>
                    <a:lumOff val="60000"/>
                  </a:schemeClr>
                </a:solidFill>
                <a:effectLst/>
              </a:rPr>
              <a:t>B blockers</a:t>
            </a:r>
            <a:r>
              <a:rPr lang="en-US" sz="2800" dirty="0"/>
              <a:t> – </a:t>
            </a:r>
            <a:r>
              <a:rPr lang="en-US" sz="2800" dirty="0" err="1"/>
              <a:t>esmolol</a:t>
            </a:r>
            <a:r>
              <a:rPr lang="en-US" sz="2800" dirty="0"/>
              <a:t> and labetalol</a:t>
            </a:r>
          </a:p>
          <a:p>
            <a:pPr lvl="1" eaLnBrk="1" hangingPunct="1">
              <a:lnSpc>
                <a:spcPct val="90000"/>
              </a:lnSpc>
              <a:defRPr/>
            </a:pPr>
            <a:r>
              <a:rPr lang="en-US" sz="2400" dirty="0"/>
              <a:t>decrease BP and HR to decrease shearing forces </a:t>
            </a:r>
          </a:p>
          <a:p>
            <a:pPr lvl="1" eaLnBrk="1" hangingPunct="1">
              <a:lnSpc>
                <a:spcPct val="90000"/>
              </a:lnSpc>
              <a:defRPr/>
            </a:pPr>
            <a:r>
              <a:rPr lang="en-US" sz="2400" dirty="0"/>
              <a:t>Should be started first unless the </a:t>
            </a:r>
            <a:r>
              <a:rPr lang="en-US" sz="2400" dirty="0" err="1"/>
              <a:t>pt</a:t>
            </a:r>
            <a:r>
              <a:rPr lang="en-US" sz="2400" dirty="0"/>
              <a:t> is </a:t>
            </a:r>
            <a:r>
              <a:rPr lang="en-US" sz="2400" dirty="0" err="1"/>
              <a:t>bradycardic</a:t>
            </a:r>
            <a:endParaRPr lang="en-US" sz="2400" dirty="0"/>
          </a:p>
          <a:p>
            <a:pPr lvl="1" eaLnBrk="1" hangingPunct="1">
              <a:lnSpc>
                <a:spcPct val="90000"/>
              </a:lnSpc>
              <a:defRPr/>
            </a:pPr>
            <a:endParaRPr lang="en-US" sz="2400" dirty="0"/>
          </a:p>
          <a:p>
            <a:pPr eaLnBrk="1" hangingPunct="1">
              <a:lnSpc>
                <a:spcPct val="90000"/>
              </a:lnSpc>
              <a:defRPr/>
            </a:pPr>
            <a:r>
              <a:rPr lang="en-US" sz="2800" b="1" dirty="0" err="1">
                <a:ln w="22225">
                  <a:solidFill>
                    <a:schemeClr val="accent2"/>
                  </a:solidFill>
                  <a:prstDash val="solid"/>
                </a:ln>
                <a:solidFill>
                  <a:schemeClr val="accent2">
                    <a:lumMod val="40000"/>
                    <a:lumOff val="60000"/>
                  </a:schemeClr>
                </a:solidFill>
                <a:effectLst/>
              </a:rPr>
              <a:t>Nipride</a:t>
            </a:r>
            <a:r>
              <a:rPr lang="en-US" sz="2800" dirty="0"/>
              <a:t> – vasodilator, used in conjunction with a B blocker to maintain SBP 100-120</a:t>
            </a:r>
          </a:p>
        </p:txBody>
      </p:sp>
    </p:spTree>
    <p:extLst>
      <p:ext uri="{BB962C8B-B14F-4D97-AF65-F5344CB8AC3E}">
        <p14:creationId xmlns:p14="http://schemas.microsoft.com/office/powerpoint/2010/main" val="21026890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smtClean="0"/>
              <a:t>Aortic Dissection - Management</a:t>
            </a:r>
          </a:p>
        </p:txBody>
      </p:sp>
      <p:sp>
        <p:nvSpPr>
          <p:cNvPr id="88067" name="Rectangle 3"/>
          <p:cNvSpPr>
            <a:spLocks noGrp="1" noChangeArrowheads="1"/>
          </p:cNvSpPr>
          <p:nvPr>
            <p:ph type="body" idx="1"/>
          </p:nvPr>
        </p:nvSpPr>
        <p:spPr>
          <a:xfrm>
            <a:off x="1828800" y="1770017"/>
            <a:ext cx="8153400" cy="4572000"/>
          </a:xfrm>
        </p:spPr>
        <p:txBody>
          <a:bodyPr/>
          <a:lstStyle/>
          <a:p>
            <a:pPr eaLnBrk="1" hangingPunct="1">
              <a:lnSpc>
                <a:spcPct val="90000"/>
              </a:lnSpc>
              <a:defRPr/>
            </a:pPr>
            <a:r>
              <a:rPr lang="en-US" sz="2800" dirty="0"/>
              <a:t>Hypotensive </a:t>
            </a:r>
            <a:r>
              <a:rPr lang="en-US" sz="2800" dirty="0" err="1"/>
              <a:t>pts</a:t>
            </a:r>
            <a:r>
              <a:rPr lang="en-US" sz="2800" dirty="0"/>
              <a:t> – measure BP in all 4 extremities to make sure it is real, IVF/Blood, immediately to OR</a:t>
            </a:r>
          </a:p>
          <a:p>
            <a:pPr eaLnBrk="1" hangingPunct="1">
              <a:lnSpc>
                <a:spcPct val="90000"/>
              </a:lnSpc>
              <a:defRPr/>
            </a:pPr>
            <a:endParaRPr lang="en-US" sz="2800" dirty="0"/>
          </a:p>
          <a:p>
            <a:pPr eaLnBrk="1" hangingPunct="1">
              <a:lnSpc>
                <a:spcPct val="90000"/>
              </a:lnSpc>
              <a:defRPr/>
            </a:pPr>
            <a:r>
              <a:rPr lang="en-US" sz="2800" dirty="0"/>
              <a:t>Type A -&gt; OR (27% mortality if treated surgically vs 56% if treated medically)</a:t>
            </a:r>
          </a:p>
          <a:p>
            <a:pPr eaLnBrk="1" hangingPunct="1">
              <a:lnSpc>
                <a:spcPct val="90000"/>
              </a:lnSpc>
              <a:defRPr/>
            </a:pPr>
            <a:endParaRPr lang="en-US" sz="2800" dirty="0"/>
          </a:p>
          <a:p>
            <a:pPr eaLnBrk="1" hangingPunct="1">
              <a:lnSpc>
                <a:spcPct val="90000"/>
              </a:lnSpc>
              <a:defRPr/>
            </a:pPr>
            <a:r>
              <a:rPr lang="en-US" sz="2800" dirty="0"/>
              <a:t>Type B uncomplicated – 10% mortality when treated medically (32% mortality if complicated)</a:t>
            </a:r>
          </a:p>
        </p:txBody>
      </p:sp>
    </p:spTree>
    <p:extLst>
      <p:ext uri="{BB962C8B-B14F-4D97-AF65-F5344CB8AC3E}">
        <p14:creationId xmlns:p14="http://schemas.microsoft.com/office/powerpoint/2010/main" val="903648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1" y="152401"/>
            <a:ext cx="8448675" cy="7190775"/>
          </a:xfrm>
          <a:prstGeom prst="rect">
            <a:avLst/>
          </a:prstGeom>
        </p:spPr>
      </p:pic>
    </p:spTree>
    <p:extLst>
      <p:ext uri="{BB962C8B-B14F-4D97-AF65-F5344CB8AC3E}">
        <p14:creationId xmlns:p14="http://schemas.microsoft.com/office/powerpoint/2010/main" val="3252988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ctrTitle"/>
          </p:nvPr>
        </p:nvSpPr>
        <p:spPr/>
        <p:txBody>
          <a:bodyPr/>
          <a:lstStyle/>
          <a:p>
            <a:pPr eaLnBrk="1" hangingPunct="1">
              <a:defRPr/>
            </a:pPr>
            <a:r>
              <a:rPr lang="en-US" sz="7200"/>
              <a:t>Aortic Dissection – </a:t>
            </a:r>
            <a:br>
              <a:rPr lang="en-US" sz="7200"/>
            </a:br>
            <a:r>
              <a:rPr lang="en-US" sz="7200"/>
              <a:t>Any Questions?</a:t>
            </a:r>
          </a:p>
        </p:txBody>
      </p:sp>
      <p:sp>
        <p:nvSpPr>
          <p:cNvPr id="89093" name="Rectangle 5"/>
          <p:cNvSpPr>
            <a:spLocks noGrp="1" noChangeArrowheads="1"/>
          </p:cNvSpPr>
          <p:nvPr>
            <p:ph type="subTitle" idx="1"/>
          </p:nvPr>
        </p:nvSpPr>
        <p:spPr/>
        <p:txBody>
          <a:bodyPr/>
          <a:lstStyle/>
          <a:p>
            <a:pPr eaLnBrk="1" hangingPunct="1">
              <a:defRPr/>
            </a:pPr>
            <a:endParaRPr lang="en-US" smtClean="0"/>
          </a:p>
        </p:txBody>
      </p:sp>
    </p:spTree>
    <p:extLst>
      <p:ext uri="{BB962C8B-B14F-4D97-AF65-F5344CB8AC3E}">
        <p14:creationId xmlns:p14="http://schemas.microsoft.com/office/powerpoint/2010/main" val="6241393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smtClean="0"/>
              <a:t>Chest Pain – What is it?</a:t>
            </a:r>
          </a:p>
        </p:txBody>
      </p:sp>
      <p:sp>
        <p:nvSpPr>
          <p:cNvPr id="81923" name="Rectangle 3"/>
          <p:cNvSpPr>
            <a:spLocks noGrp="1" noChangeArrowheads="1"/>
          </p:cNvSpPr>
          <p:nvPr>
            <p:ph type="body" idx="1"/>
          </p:nvPr>
        </p:nvSpPr>
        <p:spPr>
          <a:xfrm>
            <a:off x="1828800" y="1600200"/>
            <a:ext cx="8382000" cy="4953000"/>
          </a:xfrm>
        </p:spPr>
        <p:txBody>
          <a:bodyPr/>
          <a:lstStyle/>
          <a:p>
            <a:pPr eaLnBrk="1" hangingPunct="1">
              <a:buFont typeface="Wingdings" pitchFamily="2" charset="2"/>
              <a:buNone/>
              <a:defRPr/>
            </a:pPr>
            <a:r>
              <a:rPr lang="en-US" sz="2800"/>
              <a:t>22 y/o healthy male complains of chest and back pain after forcing himself to vomit.  He states he had food stuck in his chest while eating at Mongolian BBQ and then forced himself to vomit for relief.  He now says that his voice is hoarse, it hurts to breathe deep, and he is still very nauseated.  He tried to drink some water, but this only intensified the pain.</a:t>
            </a:r>
          </a:p>
          <a:p>
            <a:pPr eaLnBrk="1" hangingPunct="1">
              <a:buFont typeface="Wingdings" pitchFamily="2" charset="2"/>
              <a:buNone/>
              <a:defRPr/>
            </a:pPr>
            <a:endParaRPr lang="en-US" sz="2800"/>
          </a:p>
          <a:p>
            <a:pPr eaLnBrk="1" hangingPunct="1">
              <a:buFont typeface="Wingdings" pitchFamily="2" charset="2"/>
              <a:buNone/>
              <a:defRPr/>
            </a:pPr>
            <a:r>
              <a:rPr lang="en-US" sz="2800"/>
              <a:t>Vitals: HR 120 BP 130/90 RR 25 sPO2 97%</a:t>
            </a:r>
          </a:p>
        </p:txBody>
      </p:sp>
    </p:spTree>
    <p:extLst>
      <p:ext uri="{BB962C8B-B14F-4D97-AF65-F5344CB8AC3E}">
        <p14:creationId xmlns:p14="http://schemas.microsoft.com/office/powerpoint/2010/main" val="15992680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sz="4000"/>
              <a:t>Esophageal Rupture – Boerhaave’s</a:t>
            </a:r>
          </a:p>
        </p:txBody>
      </p:sp>
      <p:sp>
        <p:nvSpPr>
          <p:cNvPr id="82947" name="Rectangle 3"/>
          <p:cNvSpPr>
            <a:spLocks noGrp="1" noChangeArrowheads="1"/>
          </p:cNvSpPr>
          <p:nvPr>
            <p:ph type="body" idx="1"/>
          </p:nvPr>
        </p:nvSpPr>
        <p:spPr>
          <a:xfrm>
            <a:off x="1828800" y="2133600"/>
            <a:ext cx="8610600" cy="5029200"/>
          </a:xfrm>
        </p:spPr>
        <p:txBody>
          <a:bodyPr/>
          <a:lstStyle/>
          <a:p>
            <a:pPr eaLnBrk="1" hangingPunct="1">
              <a:lnSpc>
                <a:spcPct val="90000"/>
              </a:lnSpc>
              <a:defRPr/>
            </a:pPr>
            <a:r>
              <a:rPr lang="en-US" dirty="0" smtClean="0"/>
              <a:t>15% are spontaneous with the remainder being iatrogenic from endoscopy, NGT, ETT, </a:t>
            </a:r>
            <a:r>
              <a:rPr lang="en-US" dirty="0" err="1" smtClean="0"/>
              <a:t>combitube</a:t>
            </a:r>
            <a:r>
              <a:rPr lang="en-US" dirty="0" smtClean="0"/>
              <a:t>, foreign body…</a:t>
            </a:r>
          </a:p>
          <a:p>
            <a:pPr eaLnBrk="1" hangingPunct="1">
              <a:lnSpc>
                <a:spcPct val="90000"/>
              </a:lnSpc>
              <a:defRPr/>
            </a:pPr>
            <a:endParaRPr lang="en-US" dirty="0" smtClean="0"/>
          </a:p>
          <a:p>
            <a:pPr eaLnBrk="1" hangingPunct="1">
              <a:lnSpc>
                <a:spcPct val="90000"/>
              </a:lnSpc>
              <a:defRPr/>
            </a:pPr>
            <a:r>
              <a:rPr lang="en-US" dirty="0" smtClean="0"/>
              <a:t>90% of spontaneous ruptures occur in the distal esophagus</a:t>
            </a:r>
          </a:p>
        </p:txBody>
      </p:sp>
    </p:spTree>
    <p:extLst>
      <p:ext uri="{BB962C8B-B14F-4D97-AF65-F5344CB8AC3E}">
        <p14:creationId xmlns:p14="http://schemas.microsoft.com/office/powerpoint/2010/main" val="9924375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sz="4000"/>
              <a:t>Esophageal Rupture – Boerhaave’s</a:t>
            </a:r>
          </a:p>
        </p:txBody>
      </p:sp>
      <p:sp>
        <p:nvSpPr>
          <p:cNvPr id="82947" name="Rectangle 3"/>
          <p:cNvSpPr>
            <a:spLocks noGrp="1" noChangeArrowheads="1"/>
          </p:cNvSpPr>
          <p:nvPr>
            <p:ph type="body" idx="1"/>
          </p:nvPr>
        </p:nvSpPr>
        <p:spPr>
          <a:xfrm>
            <a:off x="1981200" y="1981200"/>
            <a:ext cx="8610600" cy="5029200"/>
          </a:xfrm>
        </p:spPr>
        <p:txBody>
          <a:bodyPr/>
          <a:lstStyle/>
          <a:p>
            <a:pPr eaLnBrk="1" hangingPunct="1">
              <a:lnSpc>
                <a:spcPct val="90000"/>
              </a:lnSpc>
              <a:defRPr/>
            </a:pPr>
            <a:r>
              <a:rPr lang="en-US" dirty="0" smtClean="0"/>
              <a:t>DX -  CXR, </a:t>
            </a:r>
            <a:r>
              <a:rPr lang="en-US" dirty="0" err="1" smtClean="0"/>
              <a:t>gastrograffin</a:t>
            </a:r>
            <a:r>
              <a:rPr lang="en-US" dirty="0" smtClean="0"/>
              <a:t> swallow, CT</a:t>
            </a:r>
          </a:p>
          <a:p>
            <a:pPr eaLnBrk="1" hangingPunct="1">
              <a:lnSpc>
                <a:spcPct val="90000"/>
              </a:lnSpc>
              <a:defRPr/>
            </a:pPr>
            <a:endParaRPr lang="en-US" dirty="0" smtClean="0"/>
          </a:p>
          <a:p>
            <a:pPr eaLnBrk="1" hangingPunct="1">
              <a:lnSpc>
                <a:spcPct val="90000"/>
              </a:lnSpc>
              <a:defRPr/>
            </a:pPr>
            <a:r>
              <a:rPr lang="en-US" dirty="0" smtClean="0"/>
              <a:t>Management</a:t>
            </a:r>
          </a:p>
          <a:p>
            <a:pPr lvl="1" eaLnBrk="1" hangingPunct="1">
              <a:lnSpc>
                <a:spcPct val="90000"/>
              </a:lnSpc>
              <a:defRPr/>
            </a:pPr>
            <a:r>
              <a:rPr lang="en-US" dirty="0" smtClean="0"/>
              <a:t>IV antibiotics</a:t>
            </a:r>
          </a:p>
          <a:p>
            <a:pPr lvl="1" eaLnBrk="1" hangingPunct="1">
              <a:lnSpc>
                <a:spcPct val="90000"/>
              </a:lnSpc>
              <a:defRPr/>
            </a:pPr>
            <a:r>
              <a:rPr lang="en-US" dirty="0" smtClean="0"/>
              <a:t>NPO and likely NGT</a:t>
            </a:r>
          </a:p>
          <a:p>
            <a:pPr lvl="1" eaLnBrk="1" hangingPunct="1">
              <a:lnSpc>
                <a:spcPct val="90000"/>
              </a:lnSpc>
              <a:defRPr/>
            </a:pPr>
            <a:r>
              <a:rPr lang="en-US" dirty="0" smtClean="0"/>
              <a:t>Surgery consult</a:t>
            </a:r>
          </a:p>
        </p:txBody>
      </p:sp>
    </p:spTree>
    <p:extLst>
      <p:ext uri="{BB962C8B-B14F-4D97-AF65-F5344CB8AC3E}">
        <p14:creationId xmlns:p14="http://schemas.microsoft.com/office/powerpoint/2010/main" val="3924334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Grp="1" noChangeArrowheads="1"/>
          </p:cNvSpPr>
          <p:nvPr>
            <p:ph type="ctrTitle"/>
          </p:nvPr>
        </p:nvSpPr>
        <p:spPr/>
        <p:txBody>
          <a:bodyPr/>
          <a:lstStyle/>
          <a:p>
            <a:pPr eaLnBrk="1" hangingPunct="1">
              <a:defRPr/>
            </a:pPr>
            <a:r>
              <a:rPr lang="en-US" smtClean="0"/>
              <a:t>That was the short and sweet of it, any questions?</a:t>
            </a:r>
          </a:p>
        </p:txBody>
      </p:sp>
      <p:sp>
        <p:nvSpPr>
          <p:cNvPr id="84997" name="Rectangle 5"/>
          <p:cNvSpPr>
            <a:spLocks noGrp="1" noChangeArrowheads="1"/>
          </p:cNvSpPr>
          <p:nvPr>
            <p:ph type="subTitle" idx="1"/>
          </p:nvPr>
        </p:nvSpPr>
        <p:spPr/>
        <p:txBody>
          <a:bodyPr/>
          <a:lstStyle/>
          <a:p>
            <a:pPr eaLnBrk="1" hangingPunct="1">
              <a:defRPr/>
            </a:pPr>
            <a:endParaRPr lang="en-US" smtClean="0"/>
          </a:p>
        </p:txBody>
      </p:sp>
    </p:spTree>
    <p:extLst>
      <p:ext uri="{BB962C8B-B14F-4D97-AF65-F5344CB8AC3E}">
        <p14:creationId xmlns:p14="http://schemas.microsoft.com/office/powerpoint/2010/main" val="706008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smtClean="0"/>
              <a:t>Chest Pain – What is it?</a:t>
            </a:r>
          </a:p>
        </p:txBody>
      </p:sp>
      <p:sp>
        <p:nvSpPr>
          <p:cNvPr id="83971" name="Rectangle 3"/>
          <p:cNvSpPr>
            <a:spLocks noGrp="1" noChangeArrowheads="1"/>
          </p:cNvSpPr>
          <p:nvPr>
            <p:ph type="body" idx="1"/>
          </p:nvPr>
        </p:nvSpPr>
        <p:spPr>
          <a:xfrm>
            <a:off x="1828800" y="1600200"/>
            <a:ext cx="8534400" cy="5029200"/>
          </a:xfrm>
        </p:spPr>
        <p:txBody>
          <a:bodyPr/>
          <a:lstStyle/>
          <a:p>
            <a:pPr eaLnBrk="1" hangingPunct="1">
              <a:lnSpc>
                <a:spcPct val="90000"/>
              </a:lnSpc>
              <a:buFont typeface="Wingdings" pitchFamily="2" charset="2"/>
              <a:buNone/>
              <a:defRPr/>
            </a:pPr>
            <a:r>
              <a:rPr lang="en-US" sz="2400" dirty="0"/>
              <a:t>26 y/o male c/o retrosternal, sharp CP, difficulty breathing, pain when breathing deeply, and worsening dyspnea tonight when he laid down to sleep.  He states that for the last week he has had URI symptoms and low grade fever, but now feels that it has moved into his chest with the increasing pain and difficulty breathing.</a:t>
            </a:r>
          </a:p>
          <a:p>
            <a:pPr eaLnBrk="1" hangingPunct="1">
              <a:lnSpc>
                <a:spcPct val="90000"/>
              </a:lnSpc>
              <a:buFont typeface="Wingdings" pitchFamily="2" charset="2"/>
              <a:buNone/>
              <a:defRPr/>
            </a:pPr>
            <a:endParaRPr lang="en-US" sz="2400" dirty="0"/>
          </a:p>
          <a:p>
            <a:pPr eaLnBrk="1" hangingPunct="1">
              <a:lnSpc>
                <a:spcPct val="90000"/>
              </a:lnSpc>
              <a:buFont typeface="Wingdings" pitchFamily="2" charset="2"/>
              <a:buNone/>
              <a:defRPr/>
            </a:pPr>
            <a:r>
              <a:rPr lang="en-US" sz="2400" dirty="0"/>
              <a:t>Vitals: HR 140 BP 90/40 RR 30 sPO2 98%</a:t>
            </a:r>
          </a:p>
          <a:p>
            <a:pPr eaLnBrk="1" hangingPunct="1">
              <a:lnSpc>
                <a:spcPct val="90000"/>
              </a:lnSpc>
              <a:buFont typeface="Wingdings" pitchFamily="2" charset="2"/>
              <a:buNone/>
              <a:defRPr/>
            </a:pPr>
            <a:endParaRPr lang="en-US" sz="1400" dirty="0"/>
          </a:p>
          <a:p>
            <a:pPr eaLnBrk="1" hangingPunct="1">
              <a:lnSpc>
                <a:spcPct val="90000"/>
              </a:lnSpc>
              <a:buFont typeface="Wingdings" pitchFamily="2" charset="2"/>
              <a:buNone/>
              <a:defRPr/>
            </a:pPr>
            <a:r>
              <a:rPr lang="en-US" sz="2400" dirty="0"/>
              <a:t>Heart: distant, but </a:t>
            </a:r>
            <a:r>
              <a:rPr lang="en-US" sz="2400" dirty="0" err="1"/>
              <a:t>tachycardic</a:t>
            </a:r>
            <a:r>
              <a:rPr lang="en-US" sz="2400" dirty="0"/>
              <a:t> and regular</a:t>
            </a:r>
          </a:p>
          <a:p>
            <a:pPr eaLnBrk="1" hangingPunct="1">
              <a:lnSpc>
                <a:spcPct val="90000"/>
              </a:lnSpc>
              <a:buFont typeface="Wingdings" pitchFamily="2" charset="2"/>
              <a:buNone/>
              <a:defRPr/>
            </a:pPr>
            <a:r>
              <a:rPr lang="en-US" sz="2400" dirty="0"/>
              <a:t>         (+) pericardial rub</a:t>
            </a:r>
          </a:p>
          <a:p>
            <a:pPr eaLnBrk="1" hangingPunct="1">
              <a:lnSpc>
                <a:spcPct val="90000"/>
              </a:lnSpc>
              <a:buFont typeface="Wingdings" pitchFamily="2" charset="2"/>
              <a:buNone/>
              <a:defRPr/>
            </a:pPr>
            <a:r>
              <a:rPr lang="en-US" sz="2400" dirty="0"/>
              <a:t>Lungs: CTA B</a:t>
            </a:r>
          </a:p>
          <a:p>
            <a:pPr eaLnBrk="1" hangingPunct="1">
              <a:lnSpc>
                <a:spcPct val="90000"/>
              </a:lnSpc>
              <a:buFont typeface="Wingdings" pitchFamily="2" charset="2"/>
              <a:buNone/>
              <a:defRPr/>
            </a:pPr>
            <a:endParaRPr lang="en-US" sz="1400" dirty="0"/>
          </a:p>
          <a:p>
            <a:pPr eaLnBrk="1" hangingPunct="1">
              <a:lnSpc>
                <a:spcPct val="90000"/>
              </a:lnSpc>
              <a:buFont typeface="Wingdings" pitchFamily="2" charset="2"/>
              <a:buNone/>
              <a:defRPr/>
            </a:pPr>
            <a:r>
              <a:rPr lang="en-US" sz="2400" dirty="0"/>
              <a:t>Bedside TTE is positive for effusion</a:t>
            </a:r>
          </a:p>
        </p:txBody>
      </p:sp>
    </p:spTree>
    <p:extLst>
      <p:ext uri="{BB962C8B-B14F-4D97-AF65-F5344CB8AC3E}">
        <p14:creationId xmlns:p14="http://schemas.microsoft.com/office/powerpoint/2010/main" val="10346677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Pericardial </a:t>
            </a:r>
            <a:r>
              <a:rPr lang="en-US" dirty="0" err="1" smtClean="0"/>
              <a:t>Taponade</a:t>
            </a:r>
            <a:endParaRPr lang="en-US" dirty="0"/>
          </a:p>
        </p:txBody>
      </p:sp>
      <p:sp>
        <p:nvSpPr>
          <p:cNvPr id="3" name="Content Placeholder 2"/>
          <p:cNvSpPr>
            <a:spLocks noGrp="1"/>
          </p:cNvSpPr>
          <p:nvPr>
            <p:ph idx="1"/>
          </p:nvPr>
        </p:nvSpPr>
        <p:spPr>
          <a:xfrm>
            <a:off x="1752600" y="1600200"/>
            <a:ext cx="8686800" cy="4800600"/>
          </a:xfrm>
        </p:spPr>
        <p:txBody>
          <a:bodyPr/>
          <a:lstStyle/>
          <a:p>
            <a:r>
              <a:rPr lang="en-US" sz="2800" dirty="0"/>
              <a:t>Occurs when there is accumulation of pericardial fluid under pressure, leading to impaired cardiac filling and thus output</a:t>
            </a:r>
          </a:p>
          <a:p>
            <a:endParaRPr lang="en-US" sz="2800" dirty="0"/>
          </a:p>
          <a:p>
            <a:r>
              <a:rPr lang="en-US" sz="2800" dirty="0"/>
              <a:t>Generally, the more fluid the greater the compromise but also depends on their baseline cardiac function</a:t>
            </a:r>
          </a:p>
          <a:p>
            <a:endParaRPr lang="en-US" sz="2800" dirty="0"/>
          </a:p>
          <a:p>
            <a:r>
              <a:rPr lang="en-US" sz="2800" dirty="0"/>
              <a:t>Results in cardiogenic shock that requires emergent reduction in pericardial pressure by </a:t>
            </a:r>
            <a:r>
              <a:rPr lang="en-US" sz="2800" dirty="0" err="1"/>
              <a:t>pericardiocentesis</a:t>
            </a:r>
            <a:endParaRPr lang="en-US" sz="2800" dirty="0"/>
          </a:p>
        </p:txBody>
      </p:sp>
    </p:spTree>
    <p:extLst>
      <p:ext uri="{BB962C8B-B14F-4D97-AF65-F5344CB8AC3E}">
        <p14:creationId xmlns:p14="http://schemas.microsoft.com/office/powerpoint/2010/main" val="14859189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Pericardial </a:t>
            </a:r>
            <a:r>
              <a:rPr lang="en-US" dirty="0" err="1" smtClean="0"/>
              <a:t>Tamponade</a:t>
            </a:r>
            <a:r>
              <a:rPr lang="en-US" dirty="0" smtClean="0"/>
              <a:t>: Causes</a:t>
            </a:r>
            <a:endParaRPr lang="en-US" dirty="0"/>
          </a:p>
        </p:txBody>
      </p:sp>
      <p:sp>
        <p:nvSpPr>
          <p:cNvPr id="3" name="Content Placeholder 2"/>
          <p:cNvSpPr>
            <a:spLocks noGrp="1"/>
          </p:cNvSpPr>
          <p:nvPr>
            <p:ph idx="1"/>
          </p:nvPr>
        </p:nvSpPr>
        <p:spPr/>
        <p:txBody>
          <a:bodyPr/>
          <a:lstStyle/>
          <a:p>
            <a:r>
              <a:rPr lang="en-US" dirty="0" smtClean="0"/>
              <a:t>Trauma</a:t>
            </a:r>
          </a:p>
          <a:p>
            <a:r>
              <a:rPr lang="en-US" dirty="0" smtClean="0"/>
              <a:t>Aortic Dissection</a:t>
            </a:r>
          </a:p>
          <a:p>
            <a:r>
              <a:rPr lang="en-US" dirty="0" smtClean="0"/>
              <a:t>Acute Pericarditis</a:t>
            </a:r>
          </a:p>
          <a:p>
            <a:pPr lvl="1"/>
            <a:r>
              <a:rPr lang="en-US" dirty="0" smtClean="0"/>
              <a:t>Infection, malignancy, uremia</a:t>
            </a:r>
            <a:endParaRPr lang="en-US" dirty="0"/>
          </a:p>
          <a:p>
            <a:r>
              <a:rPr lang="en-US" dirty="0" smtClean="0"/>
              <a:t>Connective Tissue Diseases </a:t>
            </a:r>
          </a:p>
          <a:p>
            <a:r>
              <a:rPr lang="en-US" dirty="0" smtClean="0"/>
              <a:t>Iatrogenic</a:t>
            </a:r>
            <a:endParaRPr lang="en-US" dirty="0"/>
          </a:p>
        </p:txBody>
      </p:sp>
    </p:spTree>
    <p:extLst>
      <p:ext uri="{BB962C8B-B14F-4D97-AF65-F5344CB8AC3E}">
        <p14:creationId xmlns:p14="http://schemas.microsoft.com/office/powerpoint/2010/main" val="7524112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Pericardial </a:t>
            </a:r>
            <a:r>
              <a:rPr lang="en-US" dirty="0" err="1" smtClean="0"/>
              <a:t>Tamponade</a:t>
            </a:r>
            <a:r>
              <a:rPr lang="en-US" dirty="0" smtClean="0"/>
              <a:t>: </a:t>
            </a:r>
            <a:br>
              <a:rPr lang="en-US" dirty="0" smtClean="0"/>
            </a:br>
            <a:r>
              <a:rPr lang="en-US" dirty="0" smtClean="0"/>
              <a:t>Signs and Symptoms</a:t>
            </a:r>
            <a:endParaRPr lang="en-US" dirty="0"/>
          </a:p>
        </p:txBody>
      </p:sp>
      <p:sp>
        <p:nvSpPr>
          <p:cNvPr id="3" name="Content Placeholder 2"/>
          <p:cNvSpPr>
            <a:spLocks noGrp="1"/>
          </p:cNvSpPr>
          <p:nvPr>
            <p:ph sz="half" idx="1"/>
          </p:nvPr>
        </p:nvSpPr>
        <p:spPr/>
        <p:txBody>
          <a:bodyPr/>
          <a:lstStyle/>
          <a:p>
            <a:r>
              <a:rPr lang="en-US" dirty="0" smtClean="0"/>
              <a:t>Chest pain</a:t>
            </a:r>
          </a:p>
          <a:p>
            <a:r>
              <a:rPr lang="en-US" dirty="0" smtClean="0"/>
              <a:t>Abdominal Pain</a:t>
            </a:r>
          </a:p>
          <a:p>
            <a:r>
              <a:rPr lang="en-US" dirty="0" smtClean="0"/>
              <a:t>Dyspnea</a:t>
            </a:r>
          </a:p>
          <a:p>
            <a:r>
              <a:rPr lang="en-US" dirty="0" smtClean="0"/>
              <a:t>JVD</a:t>
            </a:r>
          </a:p>
          <a:p>
            <a:r>
              <a:rPr lang="en-US" dirty="0" smtClean="0"/>
              <a:t>Distant Heart Sounds</a:t>
            </a:r>
          </a:p>
          <a:p>
            <a:r>
              <a:rPr lang="en-US" dirty="0" smtClean="0"/>
              <a:t>Pericardial Friction Rub</a:t>
            </a:r>
          </a:p>
          <a:p>
            <a:r>
              <a:rPr lang="en-US" dirty="0" smtClean="0"/>
              <a:t>Pulses </a:t>
            </a:r>
            <a:r>
              <a:rPr lang="en-US" dirty="0" err="1" smtClean="0"/>
              <a:t>Paradoxus</a:t>
            </a:r>
            <a:endParaRPr lang="en-US" dirty="0" smtClean="0"/>
          </a:p>
        </p:txBody>
      </p:sp>
      <p:sp>
        <p:nvSpPr>
          <p:cNvPr id="4" name="Content Placeholder 3"/>
          <p:cNvSpPr>
            <a:spLocks noGrp="1"/>
          </p:cNvSpPr>
          <p:nvPr>
            <p:ph sz="half" idx="2"/>
          </p:nvPr>
        </p:nvSpPr>
        <p:spPr/>
        <p:txBody>
          <a:bodyPr/>
          <a:lstStyle/>
          <a:p>
            <a:r>
              <a:rPr lang="en-US" dirty="0"/>
              <a:t>Hypotension</a:t>
            </a:r>
          </a:p>
          <a:p>
            <a:r>
              <a:rPr lang="en-US" dirty="0"/>
              <a:t>Tachycardia</a:t>
            </a:r>
          </a:p>
          <a:p>
            <a:r>
              <a:rPr lang="en-US" dirty="0"/>
              <a:t>Fever</a:t>
            </a:r>
          </a:p>
          <a:p>
            <a:r>
              <a:rPr lang="en-US" b="1" dirty="0">
                <a:ln w="22225">
                  <a:solidFill>
                    <a:schemeClr val="accent2"/>
                  </a:solidFill>
                  <a:prstDash val="solid"/>
                </a:ln>
                <a:solidFill>
                  <a:schemeClr val="accent2">
                    <a:lumMod val="40000"/>
                    <a:lumOff val="60000"/>
                  </a:schemeClr>
                </a:solidFill>
                <a:effectLst/>
              </a:rPr>
              <a:t>Beck’s Triad </a:t>
            </a:r>
            <a:r>
              <a:rPr lang="en-US" dirty="0"/>
              <a:t>= </a:t>
            </a:r>
            <a:endParaRPr lang="en-US" dirty="0" smtClean="0"/>
          </a:p>
          <a:p>
            <a:pPr lvl="1"/>
            <a:r>
              <a:rPr lang="en-US" dirty="0" smtClean="0"/>
              <a:t>Hypotension</a:t>
            </a:r>
          </a:p>
          <a:p>
            <a:pPr lvl="1"/>
            <a:r>
              <a:rPr lang="en-US" dirty="0" smtClean="0"/>
              <a:t>JVD</a:t>
            </a:r>
          </a:p>
          <a:p>
            <a:pPr lvl="1"/>
            <a:r>
              <a:rPr lang="en-US" dirty="0" smtClean="0"/>
              <a:t>Distant heart sounds</a:t>
            </a:r>
            <a:endParaRPr lang="en-US" dirty="0"/>
          </a:p>
          <a:p>
            <a:endParaRPr lang="en-US" dirty="0"/>
          </a:p>
        </p:txBody>
      </p:sp>
    </p:spTree>
    <p:extLst>
      <p:ext uri="{BB962C8B-B14F-4D97-AF65-F5344CB8AC3E}">
        <p14:creationId xmlns:p14="http://schemas.microsoft.com/office/powerpoint/2010/main" val="13924341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Pericardial </a:t>
            </a:r>
            <a:r>
              <a:rPr lang="en-US" dirty="0" err="1" smtClean="0"/>
              <a:t>Tamponade</a:t>
            </a:r>
            <a:r>
              <a:rPr lang="en-US" dirty="0" smtClean="0"/>
              <a:t>: Diagnosis</a:t>
            </a:r>
            <a:endParaRPr lang="en-US" dirty="0"/>
          </a:p>
        </p:txBody>
      </p:sp>
      <p:sp>
        <p:nvSpPr>
          <p:cNvPr id="7" name="Content Placeholder 6"/>
          <p:cNvSpPr>
            <a:spLocks noGrp="1"/>
          </p:cNvSpPr>
          <p:nvPr>
            <p:ph idx="1"/>
          </p:nvPr>
        </p:nvSpPr>
        <p:spPr/>
        <p:txBody>
          <a:bodyPr/>
          <a:lstStyle/>
          <a:p>
            <a:r>
              <a:rPr lang="en-US" b="1" dirty="0" err="1" smtClean="0">
                <a:ln w="22225">
                  <a:solidFill>
                    <a:schemeClr val="accent2"/>
                  </a:solidFill>
                  <a:prstDash val="solid"/>
                </a:ln>
                <a:solidFill>
                  <a:schemeClr val="accent2">
                    <a:lumMod val="40000"/>
                    <a:lumOff val="60000"/>
                  </a:schemeClr>
                </a:solidFill>
                <a:effectLst/>
              </a:rPr>
              <a:t>Ecg</a:t>
            </a:r>
            <a:r>
              <a:rPr lang="en-US" dirty="0" smtClean="0"/>
              <a:t> – tachycardia, low voltage, electrical </a:t>
            </a:r>
            <a:r>
              <a:rPr lang="en-US" dirty="0" err="1" smtClean="0"/>
              <a:t>alternans</a:t>
            </a:r>
            <a:endParaRPr lang="en-US" dirty="0" smtClean="0"/>
          </a:p>
          <a:p>
            <a:r>
              <a:rPr lang="en-US" b="1" dirty="0" smtClean="0">
                <a:ln w="22225">
                  <a:solidFill>
                    <a:schemeClr val="accent2"/>
                  </a:solidFill>
                  <a:prstDash val="solid"/>
                </a:ln>
                <a:solidFill>
                  <a:schemeClr val="accent2">
                    <a:lumMod val="40000"/>
                    <a:lumOff val="60000"/>
                  </a:schemeClr>
                </a:solidFill>
                <a:effectLst/>
              </a:rPr>
              <a:t>Chest </a:t>
            </a:r>
            <a:r>
              <a:rPr lang="en-US" b="1" dirty="0" err="1" smtClean="0">
                <a:ln w="22225">
                  <a:solidFill>
                    <a:schemeClr val="accent2"/>
                  </a:solidFill>
                  <a:prstDash val="solid"/>
                </a:ln>
                <a:solidFill>
                  <a:schemeClr val="accent2">
                    <a:lumMod val="40000"/>
                    <a:lumOff val="60000"/>
                  </a:schemeClr>
                </a:solidFill>
                <a:effectLst/>
              </a:rPr>
              <a:t>xray</a:t>
            </a:r>
            <a:r>
              <a:rPr lang="en-US" dirty="0" smtClean="0"/>
              <a:t> – cardiomegaly</a:t>
            </a:r>
          </a:p>
          <a:p>
            <a:r>
              <a:rPr lang="en-US" b="1" dirty="0" smtClean="0">
                <a:ln w="22225">
                  <a:solidFill>
                    <a:schemeClr val="accent2"/>
                  </a:solidFill>
                  <a:prstDash val="solid"/>
                </a:ln>
                <a:solidFill>
                  <a:schemeClr val="accent2">
                    <a:lumMod val="40000"/>
                    <a:lumOff val="60000"/>
                  </a:schemeClr>
                </a:solidFill>
                <a:effectLst/>
              </a:rPr>
              <a:t>Ultrasound</a:t>
            </a:r>
            <a:r>
              <a:rPr lang="en-US" dirty="0" smtClean="0"/>
              <a:t> – effusion with collapse of the RV during diastole</a:t>
            </a:r>
          </a:p>
          <a:p>
            <a:r>
              <a:rPr lang="en-US" b="1" dirty="0" smtClean="0">
                <a:ln w="22225">
                  <a:solidFill>
                    <a:schemeClr val="accent2"/>
                  </a:solidFill>
                  <a:prstDash val="solid"/>
                </a:ln>
                <a:solidFill>
                  <a:schemeClr val="accent2">
                    <a:lumMod val="40000"/>
                    <a:lumOff val="60000"/>
                  </a:schemeClr>
                </a:solidFill>
                <a:effectLst/>
              </a:rPr>
              <a:t>CBC</a:t>
            </a:r>
            <a:r>
              <a:rPr lang="en-US" dirty="0" smtClean="0"/>
              <a:t> – </a:t>
            </a:r>
            <a:r>
              <a:rPr lang="en-US" dirty="0" err="1" smtClean="0"/>
              <a:t>wbc</a:t>
            </a:r>
            <a:r>
              <a:rPr lang="en-US" dirty="0" smtClean="0"/>
              <a:t> for infection, </a:t>
            </a:r>
            <a:r>
              <a:rPr lang="en-US" dirty="0" err="1" smtClean="0"/>
              <a:t>Hgb</a:t>
            </a:r>
            <a:r>
              <a:rPr lang="en-US" dirty="0" smtClean="0"/>
              <a:t> for anemia</a:t>
            </a:r>
          </a:p>
          <a:p>
            <a:r>
              <a:rPr lang="en-US" b="1" dirty="0" smtClean="0">
                <a:ln w="22225">
                  <a:solidFill>
                    <a:schemeClr val="accent2"/>
                  </a:solidFill>
                  <a:prstDash val="solid"/>
                </a:ln>
                <a:solidFill>
                  <a:schemeClr val="accent2">
                    <a:lumMod val="40000"/>
                    <a:lumOff val="60000"/>
                  </a:schemeClr>
                </a:solidFill>
                <a:effectLst/>
              </a:rPr>
              <a:t>ESR</a:t>
            </a:r>
            <a:r>
              <a:rPr lang="en-US" dirty="0" smtClean="0"/>
              <a:t> – inflammatory marker</a:t>
            </a:r>
          </a:p>
          <a:p>
            <a:r>
              <a:rPr lang="en-US" b="1" dirty="0" smtClean="0">
                <a:ln w="22225">
                  <a:solidFill>
                    <a:schemeClr val="accent2"/>
                  </a:solidFill>
                  <a:prstDash val="solid"/>
                </a:ln>
                <a:solidFill>
                  <a:schemeClr val="accent2">
                    <a:lumMod val="40000"/>
                    <a:lumOff val="60000"/>
                  </a:schemeClr>
                </a:solidFill>
                <a:effectLst/>
              </a:rPr>
              <a:t>Cardiac Enzymes</a:t>
            </a:r>
            <a:r>
              <a:rPr lang="en-US" dirty="0" smtClean="0"/>
              <a:t> – trauma and MI</a:t>
            </a:r>
            <a:endParaRPr lang="en-US" dirty="0"/>
          </a:p>
        </p:txBody>
      </p:sp>
    </p:spTree>
    <p:extLst>
      <p:ext uri="{BB962C8B-B14F-4D97-AF65-F5344CB8AC3E}">
        <p14:creationId xmlns:p14="http://schemas.microsoft.com/office/powerpoint/2010/main" val="1511054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286000" y="990600"/>
            <a:ext cx="7772400" cy="1828800"/>
          </a:xfrm>
        </p:spPr>
        <p:txBody>
          <a:bodyPr/>
          <a:lstStyle/>
          <a:p>
            <a:pPr eaLnBrk="1" hangingPunct="1">
              <a:defRPr/>
            </a:pPr>
            <a:r>
              <a:rPr lang="en-US" sz="5400"/>
              <a:t>Moving on…</a:t>
            </a:r>
          </a:p>
        </p:txBody>
      </p:sp>
      <p:sp>
        <p:nvSpPr>
          <p:cNvPr id="23556" name="Rectangle 4"/>
          <p:cNvSpPr>
            <a:spLocks noGrp="1" noChangeArrowheads="1"/>
          </p:cNvSpPr>
          <p:nvPr>
            <p:ph type="subTitle" idx="1"/>
          </p:nvPr>
        </p:nvSpPr>
        <p:spPr>
          <a:xfrm>
            <a:off x="2438400" y="2590800"/>
            <a:ext cx="7391400" cy="3581400"/>
          </a:xfrm>
        </p:spPr>
        <p:txBody>
          <a:bodyPr/>
          <a:lstStyle/>
          <a:p>
            <a:pPr algn="l" eaLnBrk="1" hangingPunct="1">
              <a:defRPr/>
            </a:pPr>
            <a:r>
              <a:rPr lang="en-US" sz="4000"/>
              <a:t>What do you want to order in addition to an ecg for a patient presenting with chest pain, suspected ACS?</a:t>
            </a:r>
          </a:p>
        </p:txBody>
      </p:sp>
    </p:spTree>
    <p:extLst>
      <p:ext uri="{BB962C8B-B14F-4D97-AF65-F5344CB8AC3E}">
        <p14:creationId xmlns:p14="http://schemas.microsoft.com/office/powerpoint/2010/main" val="19523777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Pericardial </a:t>
            </a:r>
            <a:r>
              <a:rPr lang="en-US" dirty="0" err="1" smtClean="0"/>
              <a:t>Tamponade</a:t>
            </a:r>
            <a:r>
              <a:rPr lang="en-US" dirty="0" smtClean="0"/>
              <a:t>: Treatment</a:t>
            </a:r>
            <a:endParaRPr lang="en-US" dirty="0"/>
          </a:p>
        </p:txBody>
      </p:sp>
      <p:sp>
        <p:nvSpPr>
          <p:cNvPr id="3" name="Content Placeholder 2"/>
          <p:cNvSpPr>
            <a:spLocks noGrp="1"/>
          </p:cNvSpPr>
          <p:nvPr>
            <p:ph idx="1"/>
          </p:nvPr>
        </p:nvSpPr>
        <p:spPr/>
        <p:txBody>
          <a:bodyPr/>
          <a:lstStyle/>
          <a:p>
            <a:r>
              <a:rPr lang="en-US" dirty="0" smtClean="0"/>
              <a:t>IV, o2, monitor</a:t>
            </a:r>
          </a:p>
          <a:p>
            <a:r>
              <a:rPr lang="en-US" dirty="0" smtClean="0"/>
              <a:t>Fluids!</a:t>
            </a:r>
          </a:p>
          <a:p>
            <a:r>
              <a:rPr lang="en-US" dirty="0" smtClean="0"/>
              <a:t>Identify the cause if possible</a:t>
            </a:r>
          </a:p>
          <a:p>
            <a:r>
              <a:rPr lang="en-US" dirty="0" smtClean="0"/>
              <a:t>Relatively Stable – call cardiology for a pericardial window</a:t>
            </a:r>
          </a:p>
          <a:p>
            <a:r>
              <a:rPr lang="en-US" dirty="0" smtClean="0"/>
              <a:t>Unstable – Emergent </a:t>
            </a:r>
            <a:r>
              <a:rPr lang="en-US" dirty="0" err="1" smtClean="0"/>
              <a:t>Pericardiocentesis</a:t>
            </a:r>
            <a:endParaRPr lang="en-US" dirty="0"/>
          </a:p>
        </p:txBody>
      </p:sp>
    </p:spTree>
    <p:extLst>
      <p:ext uri="{BB962C8B-B14F-4D97-AF65-F5344CB8AC3E}">
        <p14:creationId xmlns:p14="http://schemas.microsoft.com/office/powerpoint/2010/main" val="1483972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Pericardial </a:t>
            </a:r>
            <a:r>
              <a:rPr lang="en-US" dirty="0" err="1" smtClean="0"/>
              <a:t>Tamponade</a:t>
            </a:r>
            <a:r>
              <a:rPr lang="en-US" dirty="0" smtClean="0"/>
              <a:t>: Electrical </a:t>
            </a:r>
            <a:r>
              <a:rPr lang="en-US" dirty="0" err="1" smtClean="0"/>
              <a:t>Alternans</a:t>
            </a:r>
            <a:endParaRPr lang="en-US" dirty="0"/>
          </a:p>
        </p:txBody>
      </p:sp>
      <p:pic>
        <p:nvPicPr>
          <p:cNvPr id="8" name="Content Placeholder 7"/>
          <p:cNvPicPr>
            <a:picLocks noGrp="1" noChangeAspect="1"/>
          </p:cNvPicPr>
          <p:nvPr>
            <p:ph idx="1"/>
          </p:nvPr>
        </p:nvPicPr>
        <p:blipFill>
          <a:blip r:embed="rId2"/>
          <a:stretch>
            <a:fillRect/>
          </a:stretch>
        </p:blipFill>
        <p:spPr>
          <a:xfrm>
            <a:off x="2086451" y="1981200"/>
            <a:ext cx="8019098" cy="4114800"/>
          </a:xfrm>
          <a:prstGeom prst="rect">
            <a:avLst/>
          </a:prstGeom>
        </p:spPr>
      </p:pic>
    </p:spTree>
    <p:extLst>
      <p:ext uri="{BB962C8B-B14F-4D97-AF65-F5344CB8AC3E}">
        <p14:creationId xmlns:p14="http://schemas.microsoft.com/office/powerpoint/2010/main" val="8838817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Pericardial </a:t>
            </a:r>
            <a:r>
              <a:rPr lang="en-US" dirty="0" err="1" smtClean="0"/>
              <a:t>Tamponade</a:t>
            </a:r>
            <a:r>
              <a:rPr lang="en-US" dirty="0" smtClean="0"/>
              <a:t>: Electrical </a:t>
            </a:r>
            <a:r>
              <a:rPr lang="en-US" dirty="0" err="1" smtClean="0"/>
              <a:t>Alternans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976563" y="2133600"/>
            <a:ext cx="6238875" cy="3810000"/>
          </a:xfrm>
          <a:prstGeom prst="rect">
            <a:avLst/>
          </a:prstGeom>
        </p:spPr>
      </p:pic>
    </p:spTree>
    <p:extLst>
      <p:ext uri="{BB962C8B-B14F-4D97-AF65-F5344CB8AC3E}">
        <p14:creationId xmlns:p14="http://schemas.microsoft.com/office/powerpoint/2010/main" val="12554464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defRPr/>
            </a:pPr>
            <a:r>
              <a:rPr lang="en-US" smtClean="0"/>
              <a:t>Pericarditis</a:t>
            </a:r>
          </a:p>
        </p:txBody>
      </p:sp>
      <p:pic>
        <p:nvPicPr>
          <p:cNvPr id="3" name="Content Placeholder 2"/>
          <p:cNvPicPr>
            <a:picLocks noGrp="1" noChangeAspect="1"/>
          </p:cNvPicPr>
          <p:nvPr>
            <p:ph idx="1"/>
          </p:nvPr>
        </p:nvPicPr>
        <p:blipFill>
          <a:blip r:embed="rId2"/>
          <a:stretch>
            <a:fillRect/>
          </a:stretch>
        </p:blipFill>
        <p:spPr>
          <a:xfrm>
            <a:off x="2028862" y="1981200"/>
            <a:ext cx="8134276" cy="4114800"/>
          </a:xfrm>
          <a:prstGeom prst="rect">
            <a:avLst/>
          </a:prstGeom>
        </p:spPr>
      </p:pic>
    </p:spTree>
    <p:extLst>
      <p:ext uri="{BB962C8B-B14F-4D97-AF65-F5344CB8AC3E}">
        <p14:creationId xmlns:p14="http://schemas.microsoft.com/office/powerpoint/2010/main" val="12615357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smtClean="0"/>
              <a:t>Pericarditis</a:t>
            </a:r>
          </a:p>
        </p:txBody>
      </p:sp>
      <p:sp>
        <p:nvSpPr>
          <p:cNvPr id="78851" name="Rectangle 3"/>
          <p:cNvSpPr>
            <a:spLocks noGrp="1" noChangeArrowheads="1"/>
          </p:cNvSpPr>
          <p:nvPr>
            <p:ph type="body" idx="1"/>
          </p:nvPr>
        </p:nvSpPr>
        <p:spPr>
          <a:xfrm>
            <a:off x="1752600" y="1600200"/>
            <a:ext cx="8686800" cy="5029200"/>
          </a:xfrm>
        </p:spPr>
        <p:txBody>
          <a:bodyPr/>
          <a:lstStyle/>
          <a:p>
            <a:pPr eaLnBrk="1" hangingPunct="1">
              <a:defRPr/>
            </a:pPr>
            <a:r>
              <a:rPr lang="en-US" b="1" dirty="0" smtClean="0">
                <a:ln w="22225">
                  <a:solidFill>
                    <a:schemeClr val="accent2"/>
                  </a:solidFill>
                  <a:prstDash val="solid"/>
                </a:ln>
                <a:solidFill>
                  <a:schemeClr val="accent2">
                    <a:lumMod val="40000"/>
                    <a:lumOff val="60000"/>
                  </a:schemeClr>
                </a:solidFill>
                <a:effectLst/>
              </a:rPr>
              <a:t>Causes</a:t>
            </a:r>
            <a:r>
              <a:rPr lang="en-US" dirty="0" smtClean="0"/>
              <a:t> – infectious, injury/trauma, metabolic, systemic (RA), carcinoma, or aortic dissection</a:t>
            </a:r>
          </a:p>
          <a:p>
            <a:pPr eaLnBrk="1" hangingPunct="1">
              <a:defRPr/>
            </a:pPr>
            <a:r>
              <a:rPr lang="en-US" b="1" dirty="0" smtClean="0">
                <a:ln w="22225">
                  <a:solidFill>
                    <a:schemeClr val="accent2"/>
                  </a:solidFill>
                  <a:prstDash val="solid"/>
                </a:ln>
                <a:solidFill>
                  <a:schemeClr val="accent2">
                    <a:lumMod val="40000"/>
                    <a:lumOff val="60000"/>
                  </a:schemeClr>
                </a:solidFill>
                <a:effectLst/>
              </a:rPr>
              <a:t>DX</a:t>
            </a:r>
            <a:r>
              <a:rPr lang="en-US" dirty="0" smtClean="0"/>
              <a:t> – clinical suspicion, </a:t>
            </a:r>
            <a:r>
              <a:rPr lang="en-US" dirty="0" err="1" smtClean="0"/>
              <a:t>ecg</a:t>
            </a:r>
            <a:r>
              <a:rPr lang="en-US" dirty="0" smtClean="0"/>
              <a:t>, echo</a:t>
            </a:r>
          </a:p>
          <a:p>
            <a:pPr eaLnBrk="1" hangingPunct="1">
              <a:defRPr/>
            </a:pPr>
            <a:r>
              <a:rPr lang="en-US" b="1" dirty="0" smtClean="0">
                <a:ln w="22225">
                  <a:solidFill>
                    <a:schemeClr val="accent2"/>
                  </a:solidFill>
                  <a:prstDash val="solid"/>
                </a:ln>
                <a:solidFill>
                  <a:schemeClr val="accent2">
                    <a:lumMod val="40000"/>
                    <a:lumOff val="60000"/>
                  </a:schemeClr>
                </a:solidFill>
                <a:effectLst/>
              </a:rPr>
              <a:t>Echo </a:t>
            </a:r>
            <a:r>
              <a:rPr lang="en-US" dirty="0" smtClean="0"/>
              <a:t>– pericardial effusion and </a:t>
            </a:r>
            <a:r>
              <a:rPr lang="en-US" dirty="0" err="1" smtClean="0"/>
              <a:t>tamponade</a:t>
            </a:r>
            <a:r>
              <a:rPr lang="en-US" dirty="0" smtClean="0"/>
              <a:t> are worrisome complications -&gt; </a:t>
            </a:r>
            <a:r>
              <a:rPr lang="en-US" dirty="0" err="1" smtClean="0"/>
              <a:t>pts</a:t>
            </a:r>
            <a:r>
              <a:rPr lang="en-US" dirty="0" smtClean="0"/>
              <a:t> should be put in </a:t>
            </a:r>
            <a:r>
              <a:rPr lang="en-US" dirty="0" err="1" smtClean="0"/>
              <a:t>obs</a:t>
            </a:r>
            <a:r>
              <a:rPr lang="en-US" dirty="0" smtClean="0"/>
              <a:t> or hospitalized</a:t>
            </a:r>
          </a:p>
          <a:p>
            <a:pPr eaLnBrk="1" hangingPunct="1">
              <a:defRPr/>
            </a:pPr>
            <a:r>
              <a:rPr lang="en-US" b="1" dirty="0" smtClean="0">
                <a:ln w="22225">
                  <a:solidFill>
                    <a:schemeClr val="accent2"/>
                  </a:solidFill>
                  <a:prstDash val="solid"/>
                </a:ln>
                <a:solidFill>
                  <a:schemeClr val="accent2">
                    <a:lumMod val="40000"/>
                    <a:lumOff val="60000"/>
                  </a:schemeClr>
                </a:solidFill>
                <a:effectLst/>
              </a:rPr>
              <a:t>Treatment</a:t>
            </a:r>
            <a:r>
              <a:rPr lang="en-US" dirty="0" smtClean="0"/>
              <a:t> – NSAIDS, steroids for </a:t>
            </a:r>
            <a:r>
              <a:rPr lang="en-US" dirty="0" err="1" smtClean="0"/>
              <a:t>pts</a:t>
            </a:r>
            <a:r>
              <a:rPr lang="en-US" dirty="0" smtClean="0"/>
              <a:t> who cannot tolerate NSAIDS</a:t>
            </a:r>
          </a:p>
        </p:txBody>
      </p:sp>
    </p:spTree>
    <p:extLst>
      <p:ext uri="{BB962C8B-B14F-4D97-AF65-F5344CB8AC3E}">
        <p14:creationId xmlns:p14="http://schemas.microsoft.com/office/powerpoint/2010/main" val="5249000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ctrTitle"/>
          </p:nvPr>
        </p:nvSpPr>
        <p:spPr/>
        <p:txBody>
          <a:bodyPr/>
          <a:lstStyle/>
          <a:p>
            <a:pPr eaLnBrk="1" hangingPunct="1">
              <a:defRPr/>
            </a:pPr>
            <a:r>
              <a:rPr lang="en-US" sz="6000"/>
              <a:t>THE END!</a:t>
            </a:r>
            <a:br>
              <a:rPr lang="en-US" sz="6000"/>
            </a:br>
            <a:r>
              <a:rPr lang="en-US" sz="6000"/>
              <a:t/>
            </a:r>
            <a:br>
              <a:rPr lang="en-US" sz="6000"/>
            </a:br>
            <a:r>
              <a:rPr lang="en-US" sz="6000"/>
              <a:t>ANY QUESTIONS?</a:t>
            </a:r>
          </a:p>
        </p:txBody>
      </p:sp>
      <p:sp>
        <p:nvSpPr>
          <p:cNvPr id="79877" name="Rectangle 5"/>
          <p:cNvSpPr>
            <a:spLocks noGrp="1" noChangeArrowheads="1"/>
          </p:cNvSpPr>
          <p:nvPr>
            <p:ph type="subTitle" idx="1"/>
          </p:nvPr>
        </p:nvSpPr>
        <p:spPr/>
        <p:txBody>
          <a:bodyPr/>
          <a:lstStyle/>
          <a:p>
            <a:pPr eaLnBrk="1" hangingPunct="1">
              <a:defRPr/>
            </a:pPr>
            <a:endParaRPr lang="en-US" smtClean="0"/>
          </a:p>
        </p:txBody>
      </p:sp>
    </p:spTree>
    <p:extLst>
      <p:ext uri="{BB962C8B-B14F-4D97-AF65-F5344CB8AC3E}">
        <p14:creationId xmlns:p14="http://schemas.microsoft.com/office/powerpoint/2010/main" val="132335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smtClean="0"/>
              <a:t>Initial Evaluation</a:t>
            </a:r>
          </a:p>
        </p:txBody>
      </p:sp>
      <p:sp>
        <p:nvSpPr>
          <p:cNvPr id="24579" name="Rectangle 3"/>
          <p:cNvSpPr>
            <a:spLocks noGrp="1" noChangeArrowheads="1"/>
          </p:cNvSpPr>
          <p:nvPr>
            <p:ph type="body" idx="1"/>
          </p:nvPr>
        </p:nvSpPr>
        <p:spPr>
          <a:xfrm>
            <a:off x="1981200" y="1752600"/>
            <a:ext cx="8305800" cy="4648200"/>
          </a:xfrm>
        </p:spPr>
        <p:txBody>
          <a:bodyPr/>
          <a:lstStyle/>
          <a:p>
            <a:pPr eaLnBrk="1" hangingPunct="1">
              <a:defRPr/>
            </a:pPr>
            <a:r>
              <a:rPr lang="en-US" sz="2800" dirty="0"/>
              <a:t>IV, O2, monitor</a:t>
            </a:r>
          </a:p>
          <a:p>
            <a:pPr eaLnBrk="1" hangingPunct="1">
              <a:defRPr/>
            </a:pPr>
            <a:r>
              <a:rPr lang="en-US" sz="2800" dirty="0"/>
              <a:t>Focused H&amp;P</a:t>
            </a:r>
          </a:p>
          <a:p>
            <a:pPr eaLnBrk="1" hangingPunct="1">
              <a:defRPr/>
            </a:pPr>
            <a:r>
              <a:rPr lang="en-US" sz="2800" dirty="0"/>
              <a:t>CBC</a:t>
            </a:r>
          </a:p>
          <a:p>
            <a:pPr eaLnBrk="1" hangingPunct="1">
              <a:defRPr/>
            </a:pPr>
            <a:r>
              <a:rPr lang="en-US" sz="2800" dirty="0" err="1"/>
              <a:t>Chem</a:t>
            </a:r>
            <a:r>
              <a:rPr lang="en-US" sz="2800" dirty="0"/>
              <a:t> 7/BMP</a:t>
            </a:r>
          </a:p>
          <a:p>
            <a:pPr eaLnBrk="1" hangingPunct="1">
              <a:defRPr/>
            </a:pPr>
            <a:r>
              <a:rPr lang="en-US" sz="2800" dirty="0"/>
              <a:t>T</a:t>
            </a:r>
            <a:r>
              <a:rPr lang="en-US" sz="2800" dirty="0"/>
              <a:t>roponin (CK-MB, myoglobin)</a:t>
            </a:r>
          </a:p>
          <a:p>
            <a:pPr eaLnBrk="1" hangingPunct="1">
              <a:defRPr/>
            </a:pPr>
            <a:r>
              <a:rPr lang="en-US" sz="2800" dirty="0"/>
              <a:t>CXR</a:t>
            </a:r>
          </a:p>
          <a:p>
            <a:pPr eaLnBrk="1" hangingPunct="1">
              <a:defRPr/>
            </a:pPr>
            <a:r>
              <a:rPr lang="en-US" sz="2800" dirty="0"/>
              <a:t>PT/PTT</a:t>
            </a:r>
          </a:p>
          <a:p>
            <a:pPr eaLnBrk="1" hangingPunct="1">
              <a:defRPr/>
            </a:pPr>
            <a:r>
              <a:rPr lang="en-US" sz="2800" dirty="0"/>
              <a:t>Possible d-dimer</a:t>
            </a:r>
          </a:p>
          <a:p>
            <a:pPr eaLnBrk="1" hangingPunct="1">
              <a:defRPr/>
            </a:pPr>
            <a:r>
              <a:rPr lang="en-US" sz="2800" dirty="0"/>
              <a:t>? Repeat </a:t>
            </a:r>
            <a:r>
              <a:rPr lang="en-US" sz="2800" dirty="0" err="1"/>
              <a:t>ecg</a:t>
            </a:r>
            <a:endParaRPr lang="en-US" sz="2800" dirty="0"/>
          </a:p>
        </p:txBody>
      </p:sp>
    </p:spTree>
    <p:extLst>
      <p:ext uri="{BB962C8B-B14F-4D97-AF65-F5344CB8AC3E}">
        <p14:creationId xmlns:p14="http://schemas.microsoft.com/office/powerpoint/2010/main" val="62516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sz="4000"/>
              <a:t>Treatment in the EC: STEMI/AMI</a:t>
            </a:r>
          </a:p>
        </p:txBody>
      </p:sp>
      <p:sp>
        <p:nvSpPr>
          <p:cNvPr id="15363" name="Rectangle 3"/>
          <p:cNvSpPr>
            <a:spLocks noGrp="1" noChangeArrowheads="1"/>
          </p:cNvSpPr>
          <p:nvPr>
            <p:ph type="body" idx="1"/>
          </p:nvPr>
        </p:nvSpPr>
        <p:spPr>
          <a:xfrm>
            <a:off x="1752600" y="1524000"/>
            <a:ext cx="8686800" cy="5029200"/>
          </a:xfrm>
        </p:spPr>
        <p:txBody>
          <a:bodyPr/>
          <a:lstStyle/>
          <a:p>
            <a:pPr eaLnBrk="1" hangingPunct="1">
              <a:defRPr/>
            </a:pPr>
            <a:r>
              <a:rPr lang="en-US" dirty="0" smtClean="0"/>
              <a:t>Activate the AMI page and </a:t>
            </a:r>
            <a:r>
              <a:rPr lang="en-US" dirty="0" err="1" smtClean="0"/>
              <a:t>cath</a:t>
            </a:r>
            <a:r>
              <a:rPr lang="en-US" dirty="0" smtClean="0"/>
              <a:t> lab</a:t>
            </a:r>
          </a:p>
          <a:p>
            <a:pPr eaLnBrk="1" hangingPunct="1">
              <a:defRPr/>
            </a:pPr>
            <a:r>
              <a:rPr lang="en-US" b="1" dirty="0" smtClean="0">
                <a:ln w="22225">
                  <a:solidFill>
                    <a:schemeClr val="accent2"/>
                  </a:solidFill>
                  <a:prstDash val="solid"/>
                </a:ln>
                <a:solidFill>
                  <a:schemeClr val="accent2">
                    <a:lumMod val="40000"/>
                    <a:lumOff val="60000"/>
                  </a:schemeClr>
                </a:solidFill>
                <a:effectLst/>
              </a:rPr>
              <a:t>ASA</a:t>
            </a:r>
            <a:r>
              <a:rPr lang="en-US" dirty="0" smtClean="0"/>
              <a:t> 325mg </a:t>
            </a:r>
            <a:r>
              <a:rPr lang="en-US" dirty="0" err="1" smtClean="0"/>
              <a:t>po</a:t>
            </a:r>
            <a:r>
              <a:rPr lang="en-US" dirty="0" smtClean="0"/>
              <a:t> – proven to save lives</a:t>
            </a:r>
          </a:p>
          <a:p>
            <a:pPr eaLnBrk="1" hangingPunct="1">
              <a:defRPr/>
            </a:pPr>
            <a:r>
              <a:rPr lang="en-US" b="1" dirty="0" smtClean="0">
                <a:ln w="22225">
                  <a:solidFill>
                    <a:schemeClr val="accent2"/>
                  </a:solidFill>
                  <a:prstDash val="solid"/>
                </a:ln>
                <a:solidFill>
                  <a:schemeClr val="accent2">
                    <a:lumMod val="40000"/>
                    <a:lumOff val="60000"/>
                  </a:schemeClr>
                </a:solidFill>
                <a:effectLst/>
              </a:rPr>
              <a:t>NTG</a:t>
            </a:r>
            <a:r>
              <a:rPr lang="en-US" dirty="0" smtClean="0"/>
              <a:t> SL and </a:t>
            </a:r>
            <a:r>
              <a:rPr lang="en-US" dirty="0" err="1" smtClean="0"/>
              <a:t>gtt</a:t>
            </a:r>
            <a:r>
              <a:rPr lang="en-US" dirty="0" smtClean="0"/>
              <a:t>- reduces preload&gt;afterload, dilates coronary arteries</a:t>
            </a:r>
          </a:p>
          <a:p>
            <a:pPr eaLnBrk="1" hangingPunct="1">
              <a:defRPr/>
            </a:pPr>
            <a:r>
              <a:rPr lang="en-US" b="1" dirty="0" smtClean="0">
                <a:ln w="22225">
                  <a:solidFill>
                    <a:schemeClr val="accent2"/>
                  </a:solidFill>
                  <a:prstDash val="solid"/>
                </a:ln>
                <a:solidFill>
                  <a:schemeClr val="accent2">
                    <a:lumMod val="40000"/>
                    <a:lumOff val="60000"/>
                  </a:schemeClr>
                </a:solidFill>
                <a:effectLst/>
              </a:rPr>
              <a:t>Heparin</a:t>
            </a:r>
            <a:r>
              <a:rPr lang="en-US" dirty="0" smtClean="0"/>
              <a:t> 60 U/kg bolus then 16 U/kg/hour</a:t>
            </a:r>
          </a:p>
          <a:p>
            <a:pPr eaLnBrk="1" hangingPunct="1">
              <a:defRPr/>
            </a:pPr>
            <a:r>
              <a:rPr lang="en-US" b="1" dirty="0">
                <a:ln w="22225">
                  <a:solidFill>
                    <a:schemeClr val="accent2"/>
                  </a:solidFill>
                  <a:prstDash val="solid"/>
                </a:ln>
                <a:solidFill>
                  <a:schemeClr val="accent2">
                    <a:lumMod val="40000"/>
                    <a:lumOff val="60000"/>
                  </a:schemeClr>
                </a:solidFill>
                <a:effectLst/>
              </a:rPr>
              <a:t>Morphine </a:t>
            </a:r>
            <a:r>
              <a:rPr lang="en-US" dirty="0"/>
              <a:t>– for persistent pain or anxiety to reduce O2 need, weak sympathetic blocker, preload reducer through venous </a:t>
            </a:r>
            <a:r>
              <a:rPr lang="en-US" dirty="0" smtClean="0"/>
              <a:t>dilation</a:t>
            </a:r>
            <a:endParaRPr lang="en-US" dirty="0"/>
          </a:p>
        </p:txBody>
      </p:sp>
    </p:spTree>
    <p:extLst>
      <p:ext uri="{BB962C8B-B14F-4D97-AF65-F5344CB8AC3E}">
        <p14:creationId xmlns:p14="http://schemas.microsoft.com/office/powerpoint/2010/main" val="1636210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en-US" sz="4000" dirty="0"/>
              <a:t>Treatment in the EC: STEMI/AMI</a:t>
            </a:r>
          </a:p>
        </p:txBody>
      </p:sp>
      <p:sp>
        <p:nvSpPr>
          <p:cNvPr id="60419" name="Rectangle 3"/>
          <p:cNvSpPr>
            <a:spLocks noGrp="1" noChangeArrowheads="1"/>
          </p:cNvSpPr>
          <p:nvPr>
            <p:ph type="body" idx="1"/>
          </p:nvPr>
        </p:nvSpPr>
        <p:spPr>
          <a:xfrm>
            <a:off x="1752600" y="1524000"/>
            <a:ext cx="8686800" cy="5029200"/>
          </a:xfrm>
        </p:spPr>
        <p:txBody>
          <a:bodyPr/>
          <a:lstStyle/>
          <a:p>
            <a:pPr eaLnBrk="1" hangingPunct="1">
              <a:defRPr/>
            </a:pPr>
            <a:r>
              <a:rPr lang="en-US" b="1" dirty="0" smtClean="0">
                <a:ln w="22225">
                  <a:solidFill>
                    <a:schemeClr val="accent2"/>
                  </a:solidFill>
                  <a:prstDash val="solid"/>
                </a:ln>
                <a:solidFill>
                  <a:schemeClr val="accent2">
                    <a:lumMod val="40000"/>
                    <a:lumOff val="60000"/>
                  </a:schemeClr>
                </a:solidFill>
                <a:effectLst/>
              </a:rPr>
              <a:t>B </a:t>
            </a:r>
            <a:r>
              <a:rPr lang="en-US" b="1" dirty="0">
                <a:ln w="22225">
                  <a:solidFill>
                    <a:schemeClr val="accent2"/>
                  </a:solidFill>
                  <a:prstDash val="solid"/>
                </a:ln>
                <a:solidFill>
                  <a:schemeClr val="accent2">
                    <a:lumMod val="40000"/>
                    <a:lumOff val="60000"/>
                  </a:schemeClr>
                </a:solidFill>
                <a:effectLst/>
              </a:rPr>
              <a:t>Blocker </a:t>
            </a:r>
            <a:r>
              <a:rPr lang="en-US" dirty="0"/>
              <a:t>– decrease catecholamine driven tachycardia and contractility, therefore decreasing myocardial oxygen </a:t>
            </a:r>
            <a:r>
              <a:rPr lang="en-US" dirty="0" smtClean="0"/>
              <a:t>demand</a:t>
            </a:r>
          </a:p>
          <a:p>
            <a:pPr eaLnBrk="1" hangingPunct="1">
              <a:defRPr/>
            </a:pPr>
            <a:r>
              <a:rPr lang="en-US" b="1" dirty="0" smtClean="0">
                <a:ln w="22225">
                  <a:solidFill>
                    <a:schemeClr val="accent2"/>
                  </a:solidFill>
                  <a:prstDash val="solid"/>
                </a:ln>
                <a:solidFill>
                  <a:schemeClr val="accent2">
                    <a:lumMod val="40000"/>
                    <a:lumOff val="60000"/>
                  </a:schemeClr>
                </a:solidFill>
                <a:effectLst/>
              </a:rPr>
              <a:t>Glycoprotein </a:t>
            </a:r>
            <a:r>
              <a:rPr lang="en-US" b="1" dirty="0" err="1" smtClean="0">
                <a:ln w="22225">
                  <a:solidFill>
                    <a:schemeClr val="accent2"/>
                  </a:solidFill>
                  <a:prstDash val="solid"/>
                </a:ln>
                <a:solidFill>
                  <a:schemeClr val="accent2">
                    <a:lumMod val="40000"/>
                    <a:lumOff val="60000"/>
                  </a:schemeClr>
                </a:solidFill>
                <a:effectLst/>
              </a:rPr>
              <a:t>IIb</a:t>
            </a:r>
            <a:r>
              <a:rPr lang="en-US" b="1" dirty="0" smtClean="0">
                <a:ln w="22225">
                  <a:solidFill>
                    <a:schemeClr val="accent2"/>
                  </a:solidFill>
                  <a:prstDash val="solid"/>
                </a:ln>
                <a:solidFill>
                  <a:schemeClr val="accent2">
                    <a:lumMod val="40000"/>
                    <a:lumOff val="60000"/>
                  </a:schemeClr>
                </a:solidFill>
                <a:effectLst/>
              </a:rPr>
              <a:t>/IIIA inhibitors </a:t>
            </a:r>
            <a:r>
              <a:rPr lang="en-US" dirty="0" smtClean="0"/>
              <a:t>– started in the EC or </a:t>
            </a:r>
            <a:r>
              <a:rPr lang="en-US" dirty="0" err="1" smtClean="0"/>
              <a:t>cath</a:t>
            </a:r>
            <a:r>
              <a:rPr lang="en-US" dirty="0" smtClean="0"/>
              <a:t> lab for those patients undergoing PCI</a:t>
            </a:r>
          </a:p>
          <a:p>
            <a:pPr eaLnBrk="1" hangingPunct="1">
              <a:defRPr/>
            </a:pPr>
            <a:r>
              <a:rPr lang="en-US" b="1" dirty="0" smtClean="0">
                <a:ln w="22225">
                  <a:solidFill>
                    <a:schemeClr val="accent2"/>
                  </a:solidFill>
                  <a:prstDash val="solid"/>
                </a:ln>
                <a:solidFill>
                  <a:schemeClr val="accent2">
                    <a:lumMod val="40000"/>
                    <a:lumOff val="60000"/>
                  </a:schemeClr>
                </a:solidFill>
                <a:effectLst/>
              </a:rPr>
              <a:t>Plavix or other platelet inhibitors</a:t>
            </a:r>
            <a:r>
              <a:rPr lang="en-US" dirty="0" smtClean="0"/>
              <a:t> – in consultation with the cardiologist  </a:t>
            </a:r>
          </a:p>
        </p:txBody>
      </p:sp>
    </p:spTree>
    <p:extLst>
      <p:ext uri="{BB962C8B-B14F-4D97-AF65-F5344CB8AC3E}">
        <p14:creationId xmlns:p14="http://schemas.microsoft.com/office/powerpoint/2010/main" val="125901731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2318</Words>
  <Application>Microsoft Macintosh PowerPoint</Application>
  <PresentationFormat>Widescreen</PresentationFormat>
  <Paragraphs>316</Paragraphs>
  <Slides>65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Calibri</vt:lpstr>
      <vt:lpstr>Tahoma</vt:lpstr>
      <vt:lpstr>Wingdings</vt:lpstr>
      <vt:lpstr>Arial</vt:lpstr>
      <vt:lpstr>Textured</vt:lpstr>
      <vt:lpstr>Ekg to cath lab</vt:lpstr>
      <vt:lpstr>PowerPoint Presentation</vt:lpstr>
      <vt:lpstr>PowerPoint Presentation</vt:lpstr>
      <vt:lpstr>PowerPoint Presentation</vt:lpstr>
      <vt:lpstr>PowerPoint Presentation</vt:lpstr>
      <vt:lpstr>Moving on…</vt:lpstr>
      <vt:lpstr>Initial Evaluation</vt:lpstr>
      <vt:lpstr>Treatment in the EC: STEMI/AMI</vt:lpstr>
      <vt:lpstr>Treatment in the EC: STEMI/AMI</vt:lpstr>
      <vt:lpstr>Treatment in the EC: STEMI/AMI Reperfusion Therapy</vt:lpstr>
      <vt:lpstr>NTG  When to think twice?</vt:lpstr>
      <vt:lpstr>NTG: be cautious…</vt:lpstr>
      <vt:lpstr>Treatment in the EC: USA/NSTEMI</vt:lpstr>
      <vt:lpstr>Chest Pain: low risk, but risky enough</vt:lpstr>
      <vt:lpstr>Questions about ACS?</vt:lpstr>
      <vt:lpstr>Chest Pain: what is it?</vt:lpstr>
      <vt:lpstr>Chest Pain: What is it?</vt:lpstr>
      <vt:lpstr>Chest Pain: What is it?</vt:lpstr>
      <vt:lpstr>Pulmonary Embolism</vt:lpstr>
      <vt:lpstr>PE</vt:lpstr>
      <vt:lpstr>PE - Diagnosis</vt:lpstr>
      <vt:lpstr>PE - Diagnosis</vt:lpstr>
      <vt:lpstr>PE - CXR</vt:lpstr>
      <vt:lpstr>PE - Diagnosis</vt:lpstr>
      <vt:lpstr>PE - ECG</vt:lpstr>
      <vt:lpstr>PE - ECG</vt:lpstr>
      <vt:lpstr>PE - Treatment</vt:lpstr>
      <vt:lpstr>PE Any Questions?</vt:lpstr>
      <vt:lpstr>Chest Pain: What is it?</vt:lpstr>
      <vt:lpstr>Chest Pain: What is it?</vt:lpstr>
      <vt:lpstr>Pneumothorax</vt:lpstr>
      <vt:lpstr>Pneumothorax</vt:lpstr>
      <vt:lpstr>Pneumothorax</vt:lpstr>
      <vt:lpstr> Tension Pneumothorax</vt:lpstr>
      <vt:lpstr>Pneumothorax Clinical Presentation</vt:lpstr>
      <vt:lpstr>Pneumothorax: Diagnosis</vt:lpstr>
      <vt:lpstr>Pneumothorax</vt:lpstr>
      <vt:lpstr>Pneumothorax - Tension</vt:lpstr>
      <vt:lpstr>Pneumothorax – Deep Sulcus Sign</vt:lpstr>
      <vt:lpstr>Pneumothorax: Management</vt:lpstr>
      <vt:lpstr>Pneumothorax – any questions?</vt:lpstr>
      <vt:lpstr>Chest Pain: what is it?</vt:lpstr>
      <vt:lpstr>Chest Pain: what is it?</vt:lpstr>
      <vt:lpstr>Aortic Dissection</vt:lpstr>
      <vt:lpstr>Aortic Dissection</vt:lpstr>
      <vt:lpstr>Aortic Dissection - Diagnosis</vt:lpstr>
      <vt:lpstr>Aortic Dissection - Diagnosis</vt:lpstr>
      <vt:lpstr>Aortic Dissection - Management</vt:lpstr>
      <vt:lpstr>Aortic Dissection - Management</vt:lpstr>
      <vt:lpstr>Aortic Dissection –  Any Questions?</vt:lpstr>
      <vt:lpstr>Chest Pain – What is it?</vt:lpstr>
      <vt:lpstr>Esophageal Rupture – Boerhaave’s</vt:lpstr>
      <vt:lpstr>Esophageal Rupture – Boerhaave’s</vt:lpstr>
      <vt:lpstr>That was the short and sweet of it, any questions?</vt:lpstr>
      <vt:lpstr>Chest Pain – What is it?</vt:lpstr>
      <vt:lpstr>Pericardial Taponade</vt:lpstr>
      <vt:lpstr>Pericardial Tamponade: Causes</vt:lpstr>
      <vt:lpstr>Pericardial Tamponade:  Signs and Symptoms</vt:lpstr>
      <vt:lpstr>Pericardial Tamponade: Diagnosis</vt:lpstr>
      <vt:lpstr>Pericardial Tamponade: Treatment</vt:lpstr>
      <vt:lpstr>Pericardial Tamponade: Electrical Alternans</vt:lpstr>
      <vt:lpstr>Pericardial Tamponade: Electrical Alternans</vt:lpstr>
      <vt:lpstr>Pericarditis</vt:lpstr>
      <vt:lpstr>Pericarditis</vt:lpstr>
      <vt:lpstr>THE END!  ANY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Pulmonary Embolism</dc:title>
  <dc:creator>Khalil M Mroue</dc:creator>
  <cp:lastModifiedBy>Khalil M Mroue</cp:lastModifiedBy>
  <cp:revision>4</cp:revision>
  <dcterms:created xsi:type="dcterms:W3CDTF">2018-09-18T13:48:53Z</dcterms:created>
  <dcterms:modified xsi:type="dcterms:W3CDTF">2018-09-18T13:52:18Z</dcterms:modified>
</cp:coreProperties>
</file>